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1" r:id="rId3"/>
    <p:sldId id="262" r:id="rId4"/>
    <p:sldId id="263" r:id="rId5"/>
    <p:sldId id="264" r:id="rId6"/>
    <p:sldId id="257" r:id="rId7"/>
    <p:sldId id="258" r:id="rId8"/>
    <p:sldId id="259" r:id="rId9"/>
    <p:sldId id="260"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08"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2804E6C5-4650-4B13-878C-14A10BEB29B8}" type="datetimeFigureOut">
              <a:rPr lang="es-AR" smtClean="0"/>
              <a:pPr/>
              <a:t>30/08/2012</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8147B6EC-D117-49B9-8342-F6AF7AF04484}" type="slidenum">
              <a:rPr lang="es-AR" smtClean="0"/>
              <a:pPr/>
              <a:t>‹Nº›</a:t>
            </a:fld>
            <a:endParaRPr lang="es-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2804E6C5-4650-4B13-878C-14A10BEB29B8}" type="datetimeFigureOut">
              <a:rPr lang="es-AR" smtClean="0"/>
              <a:pPr/>
              <a:t>30/08/2012</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2804E6C5-4650-4B13-878C-14A10BEB29B8}" type="datetimeFigureOut">
              <a:rPr lang="es-AR" smtClean="0"/>
              <a:pPr/>
              <a:t>30/08/2012</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8147B6EC-D117-49B9-8342-F6AF7AF04484}"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2804E6C5-4650-4B13-878C-14A10BEB29B8}" type="datetimeFigureOut">
              <a:rPr lang="es-AR" smtClean="0"/>
              <a:pPr/>
              <a:t>30/08/2012</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8147B6EC-D117-49B9-8342-F6AF7AF04484}"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804E6C5-4650-4B13-878C-14A10BEB29B8}" type="datetimeFigureOut">
              <a:rPr lang="es-AR" smtClean="0"/>
              <a:pPr/>
              <a:t>30/08/2012</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47B6EC-D117-49B9-8342-F6AF7AF04484}"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0.wav"/><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audio" Target="../media/audio1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2.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audio" Target="../media/audio6.wav"/><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0.wav"/><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13.wav"/><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8.xml.rels><?xml version="1.0" encoding="UTF-8" standalone="yes"?>
<Relationships xmlns="http://schemas.openxmlformats.org/package/2006/relationships"><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audio" Target="../media/audio12.wav"/><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5.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6.wav"/><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7.wav"/><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audio" Target="../media/audio8.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9.wav"/><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4291"/>
            <a:ext cx="8243918" cy="4500594"/>
          </a:xfrm>
        </p:spPr>
        <p:txBody>
          <a:bodyPr>
            <a:normAutofit/>
          </a:bodyPr>
          <a:lstStyle/>
          <a:p>
            <a:pPr algn="ctr"/>
            <a:r>
              <a:rPr lang="es-AR" sz="9800" b="1" dirty="0" smtClean="0"/>
              <a:t>TOPOGRAFIA GENERAL</a:t>
            </a:r>
            <a:r>
              <a:rPr lang="es-AR" dirty="0" smtClean="0"/>
              <a:t/>
            </a:r>
            <a:br>
              <a:rPr lang="es-AR" dirty="0" smtClean="0"/>
            </a:br>
            <a:endParaRPr lang="es-AR" dirty="0"/>
          </a:p>
        </p:txBody>
      </p:sp>
      <p:sp>
        <p:nvSpPr>
          <p:cNvPr id="3" name="2 Subtítulo"/>
          <p:cNvSpPr>
            <a:spLocks noGrp="1"/>
          </p:cNvSpPr>
          <p:nvPr>
            <p:ph type="subTitle" idx="1"/>
          </p:nvPr>
        </p:nvSpPr>
        <p:spPr>
          <a:xfrm>
            <a:off x="1285852" y="5429264"/>
            <a:ext cx="6400800" cy="1281106"/>
          </a:xfrm>
        </p:spPr>
        <p:txBody>
          <a:bodyPr>
            <a:normAutofit/>
          </a:bodyPr>
          <a:lstStyle/>
          <a:p>
            <a:endParaRPr lang="es-AR" sz="5400" b="1" dirty="0"/>
          </a:p>
        </p:txBody>
      </p:sp>
    </p:spTree>
  </p:cSld>
  <p:clrMapOvr>
    <a:masterClrMapping/>
  </p:clrMapOvr>
  <p:transition spd="slow">
    <p:zoom/>
    <p:sndAc>
      <p:stSnd>
        <p:snd r:embed="rId2" name="laser.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AR" sz="2800" dirty="0" smtClean="0"/>
              <a:t> </a:t>
            </a:r>
            <a:r>
              <a:rPr lang="es-AR" sz="2800" dirty="0" smtClean="0"/>
              <a:t>LEVANTAMIENTO CON TRANCITO Y </a:t>
            </a:r>
            <a:r>
              <a:rPr lang="es-AR" sz="2800" dirty="0" smtClean="0"/>
              <a:t>CINTA.</a:t>
            </a:r>
            <a:endParaRPr lang="es-AR" sz="2800" dirty="0"/>
          </a:p>
        </p:txBody>
      </p:sp>
      <p:pic>
        <p:nvPicPr>
          <p:cNvPr id="22530" name="Picture 2" descr="C:\Documents and Settings\BlueDeep\Escritorio\images.jpg"/>
          <p:cNvPicPr>
            <a:picLocks noChangeAspect="1" noChangeArrowheads="1"/>
          </p:cNvPicPr>
          <p:nvPr/>
        </p:nvPicPr>
        <p:blipFill>
          <a:blip r:embed="rId3"/>
          <a:srcRect/>
          <a:stretch>
            <a:fillRect/>
          </a:stretch>
        </p:blipFill>
        <p:spPr bwMode="auto">
          <a:xfrm>
            <a:off x="285720" y="1285860"/>
            <a:ext cx="4429156" cy="4714908"/>
          </a:xfrm>
          <a:prstGeom prst="rect">
            <a:avLst/>
          </a:prstGeom>
          <a:noFill/>
        </p:spPr>
      </p:pic>
      <p:pic>
        <p:nvPicPr>
          <p:cNvPr id="5" name="Picture 2" descr="http://t3.gstatic.com/images?q=tbn:ANd9GcTcTtGzT7wC7F_VYOl1hFXCyFwD1Gljb3K1UV206N8gSgPAN7Ky"/>
          <p:cNvPicPr>
            <a:picLocks noGrp="1" noChangeAspect="1" noChangeArrowheads="1"/>
          </p:cNvPicPr>
          <p:nvPr>
            <p:ph idx="1"/>
          </p:nvPr>
        </p:nvPicPr>
        <p:blipFill>
          <a:blip r:embed="rId4"/>
          <a:srcRect/>
          <a:stretch>
            <a:fillRect/>
          </a:stretch>
        </p:blipFill>
        <p:spPr bwMode="auto">
          <a:xfrm>
            <a:off x="4928085" y="2071678"/>
            <a:ext cx="3858757" cy="3429024"/>
          </a:xfrm>
          <a:prstGeom prst="rect">
            <a:avLst/>
          </a:prstGeom>
          <a:noFill/>
        </p:spPr>
      </p:pic>
    </p:spTree>
  </p:cSld>
  <p:clrMapOvr>
    <a:masterClrMapping/>
  </p:clrMapOvr>
  <p:transition spd="slow">
    <p:circle/>
    <p:sndAc>
      <p:stSnd>
        <p:snd r:embed="rId2" name="camera.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AR" sz="2800" dirty="0" smtClean="0"/>
              <a:t>LEVANTAMIENTO CON TRANCITO Y ESTADIA.</a:t>
            </a:r>
            <a:endParaRPr lang="es-AR" sz="2800" dirty="0"/>
          </a:p>
        </p:txBody>
      </p:sp>
      <p:pic>
        <p:nvPicPr>
          <p:cNvPr id="4" name="Picture 2" descr="C:\Documents and Settings\BlueDeep\Escritorio\images.jpg"/>
          <p:cNvPicPr>
            <a:picLocks noGrp="1" noChangeAspect="1" noChangeArrowheads="1"/>
          </p:cNvPicPr>
          <p:nvPr>
            <p:ph idx="1"/>
          </p:nvPr>
        </p:nvPicPr>
        <p:blipFill>
          <a:blip r:embed="rId3"/>
          <a:srcRect/>
          <a:stretch>
            <a:fillRect/>
          </a:stretch>
        </p:blipFill>
        <p:spPr bwMode="auto">
          <a:xfrm>
            <a:off x="428596" y="2214554"/>
            <a:ext cx="3996220" cy="3143272"/>
          </a:xfrm>
          <a:prstGeom prst="rect">
            <a:avLst/>
          </a:prstGeom>
          <a:noFill/>
        </p:spPr>
      </p:pic>
      <p:pic>
        <p:nvPicPr>
          <p:cNvPr id="23554" name="Picture 2" descr="http://t0.gstatic.com/images?q=tbn:ANd9GcRC8SjKJ9tCh4KZlUw54JZsCVQMYZG59vXCkPlEpIkarUhqIfgr"/>
          <p:cNvPicPr>
            <a:picLocks noChangeAspect="1" noChangeArrowheads="1"/>
          </p:cNvPicPr>
          <p:nvPr/>
        </p:nvPicPr>
        <p:blipFill>
          <a:blip r:embed="rId4"/>
          <a:srcRect/>
          <a:stretch>
            <a:fillRect/>
          </a:stretch>
        </p:blipFill>
        <p:spPr bwMode="auto">
          <a:xfrm>
            <a:off x="4714876" y="1643050"/>
            <a:ext cx="3429024" cy="4844177"/>
          </a:xfrm>
          <a:prstGeom prst="rect">
            <a:avLst/>
          </a:prstGeom>
          <a:noFill/>
        </p:spPr>
      </p:pic>
    </p:spTree>
  </p:cSld>
  <p:clrMapOvr>
    <a:masterClrMapping/>
  </p:clrMapOvr>
  <p:transition spd="slow">
    <p:wheel spokes="3"/>
    <p:sndAc>
      <p:stSnd>
        <p:snd r:embed="rId2" name="laser.wav" builtIn="1"/>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flipH="1">
            <a:off x="411480" y="5929330"/>
            <a:ext cx="45719" cy="77961"/>
          </a:xfrm>
        </p:spPr>
        <p:txBody>
          <a:bodyPr>
            <a:normAutofit fontScale="25000" lnSpcReduction="20000"/>
          </a:bodyPr>
          <a:lstStyle/>
          <a:p>
            <a:endParaRPr lang="es-AR" dirty="0"/>
          </a:p>
        </p:txBody>
      </p:sp>
      <p:sp>
        <p:nvSpPr>
          <p:cNvPr id="3" name="2 Título"/>
          <p:cNvSpPr>
            <a:spLocks noGrp="1"/>
          </p:cNvSpPr>
          <p:nvPr>
            <p:ph type="title"/>
          </p:nvPr>
        </p:nvSpPr>
        <p:spPr/>
        <p:txBody>
          <a:bodyPr>
            <a:normAutofit fontScale="90000"/>
          </a:bodyPr>
          <a:lstStyle/>
          <a:p>
            <a:r>
              <a:rPr lang="es-AR" dirty="0" smtClean="0"/>
              <a:t>LEVANTAMIENTO CON PLANCHETA</a:t>
            </a:r>
            <a:endParaRPr lang="es-AR" dirty="0"/>
          </a:p>
        </p:txBody>
      </p:sp>
      <p:pic>
        <p:nvPicPr>
          <p:cNvPr id="24578" name="Picture 2" descr="C:\Documents and Settings\BlueDeep\Escritorio\PLANCHETA.jpg"/>
          <p:cNvPicPr>
            <a:picLocks noChangeAspect="1" noChangeArrowheads="1"/>
          </p:cNvPicPr>
          <p:nvPr/>
        </p:nvPicPr>
        <p:blipFill>
          <a:blip r:embed="rId3"/>
          <a:srcRect/>
          <a:stretch>
            <a:fillRect/>
          </a:stretch>
        </p:blipFill>
        <p:spPr bwMode="auto">
          <a:xfrm>
            <a:off x="1214414" y="2000240"/>
            <a:ext cx="5286412" cy="4565670"/>
          </a:xfrm>
          <a:prstGeom prst="rect">
            <a:avLst/>
          </a:prstGeom>
          <a:noFill/>
        </p:spPr>
      </p:pic>
    </p:spTree>
  </p:cSld>
  <p:clrMapOvr>
    <a:masterClrMapping/>
  </p:clrMapOvr>
  <p:transition spd="slow">
    <p:split dir="in"/>
    <p:sndAc>
      <p:stSnd>
        <p:snd r:embed="rId2" name="bomb.wav" builtIn="1"/>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9"/>
            <a:ext cx="8229600" cy="1090416"/>
          </a:xfrm>
        </p:spPr>
        <p:txBody>
          <a:bodyPr/>
          <a:lstStyle/>
          <a:p>
            <a:r>
              <a:rPr lang="es-AR" dirty="0" smtClean="0"/>
              <a:t>Consiste en la aplicación material de la unidad de medida a lo largo de su extensión.</a:t>
            </a:r>
            <a:endParaRPr lang="es-AR" dirty="0"/>
          </a:p>
        </p:txBody>
      </p:sp>
      <p:sp>
        <p:nvSpPr>
          <p:cNvPr id="3" name="2 Título"/>
          <p:cNvSpPr>
            <a:spLocks noGrp="1"/>
          </p:cNvSpPr>
          <p:nvPr>
            <p:ph type="title"/>
          </p:nvPr>
        </p:nvSpPr>
        <p:spPr/>
        <p:txBody>
          <a:bodyPr>
            <a:normAutofit fontScale="90000"/>
          </a:bodyPr>
          <a:lstStyle/>
          <a:p>
            <a:r>
              <a:rPr lang="es-AR" dirty="0" smtClean="0"/>
              <a:t>MEDIDA DIRECTA DE DISTANCIAS.</a:t>
            </a:r>
            <a:endParaRPr lang="es-AR" dirty="0"/>
          </a:p>
        </p:txBody>
      </p:sp>
    </p:spTree>
  </p:cSld>
  <p:clrMapOvr>
    <a:masterClrMapping/>
  </p:clrMapOvr>
  <p:transition spd="slow">
    <p:strips/>
    <p:sndAc>
      <p:stSnd>
        <p:snd r:embed="rId2" name="push.wav" builtIn="1"/>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Cinta de acero de 20, 30 y 50 metros de longitud, graduadas en centímetros; generalmente tiene una anchura de 7.5 milímetros.</a:t>
            </a:r>
            <a:endParaRPr lang="es-AR" dirty="0"/>
          </a:p>
        </p:txBody>
      </p:sp>
      <p:sp>
        <p:nvSpPr>
          <p:cNvPr id="3" name="2 Título"/>
          <p:cNvSpPr>
            <a:spLocks noGrp="1"/>
          </p:cNvSpPr>
          <p:nvPr>
            <p:ph type="title"/>
          </p:nvPr>
        </p:nvSpPr>
        <p:spPr/>
        <p:txBody>
          <a:bodyPr/>
          <a:lstStyle/>
          <a:p>
            <a:r>
              <a:rPr lang="es-AR" dirty="0" smtClean="0"/>
              <a:t>MEDIDAS CON CINTA.</a:t>
            </a:r>
            <a:endParaRPr lang="es-AR" dirty="0"/>
          </a:p>
        </p:txBody>
      </p:sp>
      <p:pic>
        <p:nvPicPr>
          <p:cNvPr id="30722" name="Picture 2" descr="http://t1.gstatic.com/images?q=tbn:ANd9GcSr0RfI1VkcGv9q2iByTQzIiJnFL4AOJWJXHvTzfBnEiEYncAXf"/>
          <p:cNvPicPr>
            <a:picLocks noChangeAspect="1" noChangeArrowheads="1"/>
          </p:cNvPicPr>
          <p:nvPr/>
        </p:nvPicPr>
        <p:blipFill>
          <a:blip r:embed="rId3"/>
          <a:srcRect/>
          <a:stretch>
            <a:fillRect/>
          </a:stretch>
        </p:blipFill>
        <p:spPr bwMode="auto">
          <a:xfrm>
            <a:off x="428596" y="3286124"/>
            <a:ext cx="4326638" cy="2857520"/>
          </a:xfrm>
          <a:prstGeom prst="rect">
            <a:avLst/>
          </a:prstGeom>
          <a:noFill/>
        </p:spPr>
      </p:pic>
      <p:sp>
        <p:nvSpPr>
          <p:cNvPr id="30724" name="AutoShape 4" descr="data:image/jpeg;base64,/9j/4AAQSkZJRgABAQAAAQABAAD/2wBDAAkGBwgHBgkIBwgKCgkLDRYPDQwMDRsUFRAWIB0iIiAdHx8kKDQsJCYxJx8fLT0tMTU3Ojo6Iys/RD84QzQ5Ojf/2wBDAQoKCg0MDRoPDxo3JR8lNzc3Nzc3Nzc3Nzc3Nzc3Nzc3Nzc3Nzc3Nzc3Nzc3Nzc3Nzc3Nzc3Nzc3Nzc3Nzc3Nzf/wAARCACbAKgDASIAAhEBAxEB/8QAHAAAAQUBAQEAAAAAAAAAAAAAAAEEBQYHAgMI/8QAQxAAAQMDAQQIAggDBgYDAAAAAQACAwQFEQYSITFBBxMiUWFxgZEUoSMyQlJiscHRJEPwFTNTcuHxFjZjc4LChJKi/8QAGwEAAQUBAQAAAAAAAAAAAAAAAAIDBAUGAQf/xAAvEQABBAEEAQQBAwIHAAAAAAABAAIDBBEFEiExURMiQWEUBnGxFTIjM4GRocHR/9oADAMBAAIRAxEAPwDcUIQhCEIQhCEJOaVCEIXJdhMrhd6C2xmSurIYG/8AUeB8l0AuOAuFwHafEpMhUG7dJtBAXR2umlq3jhI7sR+53n2VLuutL9ci4PrDTxH+VTjZHqeJ91ZQaRZm5IwPtQ5b0TPtbPWXKhoW5q6uGH/uPAUHU6+0xTFwfdoXEcery7HssTc1r3Oe/tPd9ZxOSfMppPQRSZLRsnvBx/orWP8AT7O3vJ/ZRRqRJ6wttPSZpXOPj5PP4d/7J1Ta/wBMTkBt1ibn/EBb+YWARWiaaobFHU08YdwdUPMbffBU4Oj/AFN1Ingo4KqPiHU1S1+ffC5LpFGM4dIQfvCebZlcMjBW+0d2t9cAaStp5vBkgKeAgncvmGrtN2tbh8fbK6lLTtB74XbIPftAY+albNrq/wBrLRBcHTQj+VPiRp9Tv+aYk0EuG6CQOSxbLT72r6LSrO9NdKNtuD2090jNDO7GHuOYyfPiPUK/xTMlY18b2vY4Za5pyCO9U09aWu7bIMKVHI14y0r1QkBSphOIQhCEIQhCEISE4Qdyrur9X2rStCai4TB0xBMVOwgvk8h3bxv4LrWlxwAuEgdqfllZEwvke1jRvLnHACp186RbTQEx0O3XzD/BPYHm79srMLnrS56pJkqNuCkJJZTMJ2SO/P2lCT10cR2IxtuzjDOGf65BXtbSomsEtl3HhVs1uUu2RhXG7a61BcSRFUCiiP2IACfVxGfbCqtTVxmUyVM5fKeJkdtu/dc01uuNxIMrnQxH7Ibvx5cvVTdFpekiAMjA93Lb3/Lh8k8dSrV/bAxMfjvfzI5V03BrjiGnqJj+BmfyyvVn9py46u2PAP33YVxZBR042OsY0j7DRk+y6ds4HVw1Dx3BmPzwor9ZsO6OE62rGPhVA093aM/BxeW2uY5X9Z1U8LoZDwBcCD6q4lkmMillPhtN/dMLnb45qZ0slE9skfaDxjLfXKcratP6gDzkFJkrRlpwFBY9k4t1fX2p5ktlZLSnOcRnsk+LTkfJeAG5GFqXMbI3DhkKsBLTwVfLT0mVMTRHeqJtSw7jLBgO9Wnd81Jy2vQmsXl8PUwVzxnMTuolJ7y37XqCswwuS0bjjfxyOIVZJpMed8Liw/SlsuyDh3IUvqno7u9ha+ppCbjQtOduJn0kY/E0cfMewXho3XNfp6ZsbnOqLeT2qckZb4tPI+HBPrRq++2otbFWGogHGGoG2PQ8Qo/VEtpvm1X0tIbZdACZY4+1DUn5bLvHGDzXC2ct9G03e3yP/E82WIncw4K3ey3akvFBHW0MwkhkGd3Fp7j3EKRyvnTQWqanS93a2qEgop3YnY7gPxDxHzX0NBK2aJkkTg5jwHNcDuIPArM3qZqyY+D0rKCX1Bz2vVCEKEn0JCcIyo3UF2gstrnr6g9mJu5o4udyaPMrrWlxDW9lcJDRkqL1pquDTtHhoEtbKCIYv/Y+AWJ3Wpkuk8tTc5OtfIcvL+AHh3AL3udxqbtcJq6tdmWU5xnc0cmjwAUM7rblVfC05PVNPbPI/wCi1cUEWnV98nLiqV0r7MvHAC9Y+trPoKTaDOBdw2vHwCsdm07FTgSSjaeOeOH7J7ZbTHRwta1vmTx/3/JS0WZXbDCGsbuc/u8v3WesWnzOy4qa1gaMBeDWtb9HCwl/cOHr3Liq6iJrRX1GHPPZiYTlx7gBvcumyzVz3U1n2Y4WEtlqiMhpHJo5n8laLBo9sQEhaWucO1PN2pX/ALDw+SYx8lLAJ6VXpo6kgCjtwgj5PnIZu/yjJ98J7Fa7lPnbqz/8em/U7S0Sls9HT4IhD3D7T+0U+a0NGAAPJc3AJwRH5Waf8OXAtztV7s/gaP8A1Udd7NcqWhmkkFYImsJcXxtwB47lrxICg9aVcFNpi4vneGh0DmN73OcMAD1KdgefVaAPkJMsQDCcrB28AlBwuWjclXoI6WdKUlCQISlzKVIQO4JCUAowhclgPcPPgte6KLu+vsklFO7MlE/YaSeMZGW+28eiyRW/oprfhdVPpSexVwHH+Zu8fLKqtYgEtVxxyOVMpSFso+1so4IQOAQsStAkPArH+lO9/HXhtqiP0NFhzxydIR+gPzWs19SyjoZ6mTc2KMvPoMr5fZWV9feKypq3PaJXGRwwMZPceat9GjBn3uGcfyoN0ks2g4XvcZ3RxbEeetmOwzHEZ4lWfTNobTU7S5va4k44n/T81AWqmNbeztDsUrAe/Ljv/rzWg0cQjjDcEY3ZStXsGWfbngJmtHsjC5lGy1sUZIe7mD9VvM+ZTSobJV1DLZRuMbA3aqJmfYb90fiKdl4HWzuG4cPIKwaBtIIdWTsyS7bJP2nkbvYKpHkqS0ZOFN6dsMNvpo9qJrdgYZEN4YP1Kn8IAwglJJypTWhoSOIAVWv+u7PZpXwGR9VUt+tFAM7J8TwCjOk3Uk1ugittDJsVFQCZXji1nDd3ElZS0ADx5nmrrTdKFhvqSnDVXWrpjOxnav1T0p1ji4Utqhjb9l0sxJ9gP1Xlp+G5a6uzaq9S7VvpTviaMMLjwbjPufTmqrYrRU3u5MoqNoye0954Rs5krb7PbKa026GhpQQyJuC48XHmT4lSL4rUhsgHvPz4CYrmWc5eeFVrx0c26qzJbJH0cmNzPrRn04j0VDvOlbxZy51TSOkhH86Htt9eY9QtpihnhnlkdM6SN2S2MjePL+uaQVbWQQvq2GB8uB1bu0Wk8t2ffxUGtq1iHgncPtPy0o39cL56e8AbQcC3vyq/dL7LDOY4ANlp4nmvo6+aOsl42nTUrYpjxlpzsOPnjj6rMNR9C1wDnzWOuirGHf1FUBG/0cNx9gp1rWPWiAiO1yRXqBj/AH8qlWW7fHExyNAkAyCOBUyBuTGn01crDKRdaGelfwy5nZ9HDIPun2Vd6e6R0AMhyVBttY2U7RhCf6cqxQaktlWTstZOGuPg4Fv6pgvOoB6p2zxxlvmpMzPUjLfITMZw4FfTDTuCEwslZ8daKOqBz1sLHHzIQvOXDaSCtO12QConpCqTS6Qr3g4LmCMf+RA/VYbgNYAFtPSkC7R1URyfEf8A9hYsT2QeS1egNH47j9/9Km1En1gPpSmkIgRUzY3yTO3+RwPyVz2dmLd93KrGlGbNGBj+bJn/AO5KtTMPjb+JoWdtf5zs+VNb0ExmjzQlo4uwPnhaVYKdtNaqdoGMsDj6rPIhtQNbz3FabRY+Egxw6tv5Jhx4T8Q5ThcldJHJCfWLdKH/ADfIc5Ap4xju4qrMa6R7I42lz3uDWtA3uJOAB6q29KT6aTUzTA/ambAG1AHBuMkeuD+Sm+jfTHVht6r4+04fwrHDe0feI7zy8PNbCK42tp7HHvHAWffCZbBaE8s9LTaE04+ur2GStnDetbHvcXfZY3vxn3yl05qaou1zqaaSMwR0zSXSGTbY0jG4kbvnuwpXVNmp9SU8dK9zmuiftBzeOOeDw5L0s1uorJbI7bSPnw15d22ZcSTk8sd/gstLI6Vxe48lWzGBgDW9KWpJXvL2SbOWYLXNOQ4HgfkV2Opm3gsdsOwcYOD+i8WuMEc9VU9gYBx91o4evFZ3TdJFLWXuOgtdHMGTyta6TIByXYJxgnG/wTeEslaE6iNPS9VbyyAh5dvbtZzvI9SuqJ9U4vbWQxsLcYdG7c79kkNQ5szY3uY9rnFm012cOxnB9AU7c4MaXOOGjeT4IQVWOkK6xW3T8zHBpmqg6GJpGd5G848B+ixgY8VOayvrr7epJo35pYuxTgfd3Zd6nf7KDytppNQ14Mu7PKo7UvqSHHS6XLhkHySo8FaKMtm6Lql1To6kD+MLnxex3fLCE06IGuGlHk8HVchHs0fuhed32gWXgeStLXP+E39lO6zo/jdMXGADJ6kuaPEb/wBFgYIdEBncV9KyMD2Oa7eHDBC+d71bjabvV0B4QSFoz93i35EK9/T8wG+M/uoGpR8tepLTUv0bmZwWuyfX+irVTEY2QRu4eRWeUtRLSzB8BBcPrNPNT1NqYxtHW0z84wdl37pN/SpnSl8QyCkQ2WhuHKwN+jqZIu8h7PI/sfzV10zdWVFK+CV4bJT4ztHGWHgfzHosmr9Ry1DmOp6dsTmZ2Xu3nB5eSi6mqqKs5qpnSeHAY7sJqPRJ3/3kD/lLN9rD7eVs121xYbZlrqzr5AcdXT9s/sqTeekq4VjXQ2ymbSRu/mSHafjwHAfNUcAD6oACXILht7WzkZ2eOOePFWkGi14hud7io0l6V/A4CtmhtOSX+4Gur9t9JE/ac55yZpAeHlnj/utYne2OMRjOXdkbA+rny4KE0rd7HV26Gjs0zYeqbhsDhsvb3kg8cnO9WARsc5r3AF7ftYWdvTySy+8Yx0FYV42sZwc5TKoqYLVSumq5YonYy5znAZI7zzXlbr7S18RfTvbKxuA9zHAgHGcHuVK17QXWt1DA6kphP1MRFOAza2HOAy4jgeG7O7f4K0adskNhpIaanfO2SYMdO5wDskADHcBxUPCfHalbhSxXS1zU4OY5mluQcKraL0jR6TlqKl9ZmonaGYkAa1oG/cTx9+XBW6hDWxP2BhpkcWgcxn/dV7UupJaS/wBrsdrhiqa2reHzNed0UOd7j7Ox5ICCpmmBnEIDtqOMl/WBuATggAeG871V+k6/OobcLXTPAqKsHrN+9sXP1J3e6t1zrYbbQT1lS7ZihYXO7z4eawa7XGa7XGevqf72Z2cZ+qOAA8grXSKf5E2939rf5US5NsZtHZTQj0HgkCEALZgKnShI84CUletFRy3KtgoYP7yd4aD3eKS9wY0uPwgDJwtn6N6Q0ekKBhBBkaZTn8RyhWOkp2U1LDBGMMjYGAeAGELzmeQySOf5K08bdrAF6neFkXTZaZGPp7lS9l8zeqcRzc0EgeZbn2WvqK1LaIr3ZqmglOyZG/RyYz1bxva70OE5Wm9GUO+PlcmjD2r5rsj5zTgTRODgcFxGzkfqpTgnNTbammkfHPGI543FssQP1XDjjw7j3JtnBwdxHet5Wx6Qw7Kzs53PPGEuUJEKRhNJcJOKEIQgEseHMJa5pyHNOCD4FWyw69u1t2Y6w/HU45SbngeDufr7qplGVHnqxTjEgynI5HRnLStvsmpLPfwDSz9XU43xP7Eg/f5hSvw8r3ETVD3x/ca0Nz5nj+S+extBwc04cDkOG4g94Kt2n9f3K2bMVw2q6mG4bRAkaPA8/X3Wdt6I9nuhOR4+VYw3weHj/VavXTSUlDNLTU755I4yY4Y8bTyODRnAVS0BYqyOSq1DqBh/tiuccNcCDBHu7IHLePYDnlT9j1Ja73HmhqWmTGXQv3Pb6fqvDWF+bYbQ+oaQ6okPVwM73Hn5DiVSiKQv9LHJ+FML27d2eFSOk+/Grq2Wmnd9DTuDpyD9Z+Nw8hn38lRMEeS7y5xLpHue8nJe45Lj3kpNy3VKs2tCGBUUshkfuK5QMpSk4BS02gncr90UWYz1sl1laNiHsx5+8Rx9ifdUq2UMtzrYqaFpc6R4YAPtHu+Rz4ArfLFbYrTbYKOIDsN7TgPrO5lUOt3BHF6LTyf4U+jAXv3HoKSHBCELIq9QkIylQhCr2otKUV6zMR1NVs4Ezflkcwsy1Bpittb/AOLhBi+zPGCWnz7vVbaQuJImSsLJGNe1wwQ4ZBCn1NRmrEAcjwok9RkvPRXznNTPjORvbzXkD37lrt/0FBUbU1pcIJN5MDh2HeA+7+Szm62aoopzBV074JRwyNzvI81qampw2BjOCqaatJF2FEIXUkb4idobhzwuAQeCswQelHSowhCEIwjCEIQhjnRyNkjc5j2HLXNOC0+BCdXG6V9zdG64VUlQYm7LNvHZHoPmmqEgxsLg4jnyu7jjCAjGEmQje44aMpfS4jPf7r2o6SWunbHE04JwXJxbrTPWSsjDHPLiA1jRkn0Ws6S0lHbI46ira10+MtYN4j8fEqtv6jHWbgHLlJgrOmPHS60VpmK00zJ5Y/4gt7ORvaCN/qVbAMIASrFSyvmeXv7Kv442xt2hCEITacQhCEIQhCEISFM7hbqS4wGCugZNGeThw8R3FPUIBIOQuFocMFZlqHQVRTh81qJqYuPUOxtt8jzVDqqB0chbsOZI36zHDBHovogjKh73p23Xln8TDsyjcJo8B49efqrqprEkWBJyFXT6e13LOCsDLXNJDhghIHDvVz1JoyutodIGGppR/Njb2m+Y/oKh3ehuIJmt1QXtIz1e7PoVpI70crNzOVWiu4O2u4TrI7wjIUZFa9YTxtfBa6yRjhuc2LIPqncelNd1DezaKweJLWD5uCQ7U67eynhQeflOM+C8xNG52wHsL/u5yfYJg3S94fNsV9Q2PGdtrKgSlvh2SRnwBKuWlNFyzkC302W/bqZuHvz9Fw32hu8jASDWaDtByVCwUj5N5GyORdz9FcNO6Jra8Nkez4aA/wAyRu8+TVerDo+32zEszRV1I39ZK3c0/hHAKyBuOSpLmtuf7YevKmQaf8yf7KJslgobPHimjzKRh0z973eqlwEqFROc553OOSrNrGtGGhCEISUpCEIQhCEIQhCEIQhCEIQhCTmlQhC5e3Iwqrf9FUNy2pqQCkqTk5Y0bDz+IfqFbEnJORSviduYcFIkjbIMOCx6VmoNHzOcC+GIn62duF/jjlx8ClFx1Fq7EMcj5Y89plP9HGf8xzvHhn0Wuva1wwQCPFctY1jew0N38gp/9SBGTGN3lQ/wjnAedvhVKwaHp6RrX3JzZ5P8ID6MfurdFEyJoZG1rWgYAaMALsLpQZZpJjuecqXHCyMYaEgSoQmk4hCEIQhCEIQhCEIQv//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30726" name="Picture 6" descr="http://t1.gstatic.com/images?q=tbn:ANd9GcTwedbqNxeRSdPMq0q4K2DuaChxxcOqBJehNLLCr_eeCPE7ptCr"/>
          <p:cNvPicPr>
            <a:picLocks noChangeAspect="1" noChangeArrowheads="1"/>
          </p:cNvPicPr>
          <p:nvPr/>
        </p:nvPicPr>
        <p:blipFill>
          <a:blip r:embed="rId4"/>
          <a:srcRect/>
          <a:stretch>
            <a:fillRect/>
          </a:stretch>
        </p:blipFill>
        <p:spPr bwMode="auto">
          <a:xfrm>
            <a:off x="5000628" y="3357561"/>
            <a:ext cx="3286148" cy="3019325"/>
          </a:xfrm>
          <a:prstGeom prst="rect">
            <a:avLst/>
          </a:prstGeom>
          <a:noFill/>
        </p:spPr>
      </p:pic>
    </p:spTree>
  </p:cSld>
  <p:clrMapOvr>
    <a:masterClrMapping/>
  </p:clrMapOvr>
  <p:transition spd="slow">
    <p:dissolve/>
    <p:sndAc>
      <p:stSnd>
        <p:snd r:embed="rId2" name="chimes.wav" builtIn="1"/>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571612"/>
            <a:ext cx="8229600" cy="4435679"/>
          </a:xfrm>
        </p:spPr>
        <p:txBody>
          <a:bodyPr/>
          <a:lstStyle/>
          <a:p>
            <a:pPr>
              <a:buNone/>
            </a:pPr>
            <a:r>
              <a:rPr lang="es-AR" dirty="0" smtClean="0"/>
              <a:t> </a:t>
            </a:r>
            <a:r>
              <a:rPr lang="es-AR" dirty="0" smtClean="0"/>
              <a:t>En la que se han entretejido alambres delgados de latón o de bronce para evitar que se alargue.</a:t>
            </a:r>
          </a:p>
          <a:p>
            <a:endParaRPr lang="es-AR" dirty="0"/>
          </a:p>
        </p:txBody>
      </p:sp>
      <p:sp>
        <p:nvSpPr>
          <p:cNvPr id="3" name="2 Título"/>
          <p:cNvSpPr>
            <a:spLocks noGrp="1"/>
          </p:cNvSpPr>
          <p:nvPr>
            <p:ph type="title"/>
          </p:nvPr>
        </p:nvSpPr>
        <p:spPr>
          <a:xfrm>
            <a:off x="457200" y="274638"/>
            <a:ext cx="8229600" cy="868346"/>
          </a:xfrm>
        </p:spPr>
        <p:txBody>
          <a:bodyPr>
            <a:normAutofit/>
          </a:bodyPr>
          <a:lstStyle/>
          <a:p>
            <a:r>
              <a:rPr lang="es-AR" dirty="0" smtClean="0"/>
              <a:t>Cinta de lona.</a:t>
            </a:r>
            <a:endParaRPr lang="es-AR" dirty="0"/>
          </a:p>
        </p:txBody>
      </p:sp>
      <p:sp>
        <p:nvSpPr>
          <p:cNvPr id="29698" name="AutoShape 2" descr="data:image/jpeg;base64,/9j/4AAQSkZJRgABAQAAAQABAAD/2wCEAAkGBhQPDxAPEBAVFRQQEA8WFxcUDxAUEBEVFBAVFBUTFRQXHCYeGBkkGRQTHy8gJCcpLC8sGB4yNTAqNScrLCkBCQoKDgwOGg8PGiwlHyIqLDUsLC0pLykqLCw1MSksKSwsLC4uLCkqKSksLCksLCwsLC0pKSwpLCwsLCwsLCwsLP/AABEIAOEA4QMBIgACEQEDEQH/xAAbAAEAAgMBAQAAAAAAAAAAAAAAAQUDBAYCB//EAEAQAAICAQIDBQUDCgUEAwAAAAECAAMRBBIFITEGEyJBUTJhcYGRFKGxByMzQlJicsHR8BVDgpKiFjTh8VNjs//EABsBAQACAwEBAAAAAAAAAAAAAAADBQEEBgIH/8QALREAAgICAAUCBAYDAAAAAAAAAAECAwQRBRIhMUETcVFhkeEiI4Gh0fBCscH/2gAMAwEAAhEDEQA/APuMREApOO8Js1F2kKWFK6mtNmGcbgVAVSqsM88/CUFHB9ca9AtitnTVMtpGqDd85KEOTkEjwtzPPn0nUcR4cbrqGJ8FfeFgcHJJTbyPwbn5TnK+zepCEFssQgY96DuUJTlcnmTuR+R5eI+sAwXcF19urr1DgoneXlqk1ZZQDVo1QjO0bd1WoI8wHzjLEBx/s3rrb9Y1FrILbN1bfarApq/w5aTQKx7DG8b9wHLBOecs9T2dubLVtsPQANtbb3JUjeh8OWPl06jmJl0mi1FNtjpUuwpYK6+9AVWPdkbh0A3K3s+uepMA17OBaiyjS1B2r2al2tJtYsa+5sA5K/i8RQbd3v8ALEqH7McQF9zradrE7M6p9oXvtUSMZ8JKW04xkZUA4CiW9fAdSi1oXFrVHwWF3QEFkZiwLMyn9IMqx5HGMHE2dJwu6ujYBzW7SuAbBvYI6G3LDkS2088Ddk56wCibszxFAQl+e7ur1C51FqpY9ekrqGnK5YrWz94zcyCcHlnlv8a4HqrdVZZSzKrd0Vb7VYqqq0WK9fcg4JZmXmenXOVE2tbwS27eOaF7HLWLeyuamTApBU5QrkYI5ZTcObTyeEanLFyrtu8DByoTFpO/HkWTbnHTaR0MAxDg2rGgVa2K6qqxWU2Wlkfw7HDYY5G1mwD5gHGZqL2Z1aPhXdgHOx21lv5sd7UQ7Lkmzwq/hOeuOWSZccW4DZbba1TLX3qUDf4yylGtZyFUqcnNI5EdPdia3/T1zBrbG8b2c0VhsKm2tjktyYgIQAQMBmHnAKSnsnxFRWBqCD9nUE/abMLb3OqUkg53HdZQd/ntHhG3nc/4RqjpNTSmazqLK1QHUuz0VFUS1hYMkNysIAPUg5Hl0FdDhVVWCgVkY2ZYNjkQwbAA9MfOUK9nLXKA4rULWHG82b3Wu0NbzPtEuniPM4yeggFX/gPESwLuGYqAWF7oqIujakqqqwBZrcW5Ib2iOqLNfV9juIHciaplBVcOmotXa2/QMcIzN0FGpySee88vEZfDgFu5SrMrpqbLO8Ljxri8Vq+PE48deVbly5dBMzcEuavTZYB6aFDeItlw1ZOH5HorDd7/AJQDm9H2Y4iL67r7WcNbqbLETUtsU2/ZSlaKSBsTu71Hng5xljD9leIhCpvawAUFMakq4OzUd5XZ0Fih7UwQUbaq8yU8V1RwCwfZ9yZ7tHD+KrxuRVh+fX2H8R8Xi98v+Eq60olgwyKqk7w24gc2z1+sA5HUdnNc6kd5iwtl7Bqbe7sVrKyK0r3ZXYFPPlnHXxtjbXgetXTGo2B8at3K97atttP2w2d2tpPgU1HaEPTG0tjnOvzEA40cN4hXdXfUEK01GsUWau0q4fe7M9pByQ3cqCQSNr4yDPPDOC8QTV03vb+aR791TXMzMmouutYk5xmvdp1X0FbAcmnaxAOE1nAeIM+offkajUVuEXUOO5Sm8hFUEgDfSV3AHG5ffNfh3ZbX13I1tr2IvcjA1TtnZpdLWxIdh1eq4k8zls+Zn0OIB8+03Y/WCsC25mbZw72dXeoDV6xm1OfFlmakgbsjdyGBjJvuy/DdVRZqTqXDJewtUd4zGlyzhqRn9QIKQMeYYnJM6OIAiIgCIiAIiIBp6/Rd4ajgeCwE5/ZweX1I+kqNLwS2s07iGC1VBsbfbUEMcNyPl4up+U6OIBzNfA9QFFfegKKtPht7s62Vi1mHlld7VkHzAwRgTb4nw+23vNgCs9SgPvI2EK+4DAzzLD7/AEl1EAqjw1mFIxtCWszAhOYNbAcl5HmR9JXJwK7wjcOT1FiWBDKDXuHTcfZbkeXOdPEAo9Fwu6u1HLjajWrty3irssdycdARmvAxy2EA4JmF+E25QhQAruWAcE2ZFmGwfDy3L1OevoM9DJgFNxLhtthOxsKyKcbiCLFyB0HskNz/AIB6zV/wO1tvNUAqZSM79z7SBZjp18+s6OIBU8P0LoylgAQtm5t5Y2FiCvXmcDzPynviGjdyp2rZiuxcFygDsV2vy5gcjzHMeXUyzkGAc83B9QT+lA3lmLBm3VOxHNQQQwUAYB5cunMzY0GgurfvGK/oymze5ACgbDuPXLbyTjPj6nAnOdqO1Fm6xaiwSskeDk7kdefx8pqabjmoQDFreXJju/GU1vGaa5uOm0nrZOqJNbOhs4Hf4R3gbC3Ybdjx2GlstnJA3JYcrzG7ljy9nglrJjIBFVwySvN22bCCOnst4jzGZW0ds7l9tEb4Aqf5j7pZUdtaz7dbL8MMJNXxXFs/y179Dy6ZrwbNnCLA6tWVUJY74y3jy/snHLHd7l559r3S6ErtN2gos9m0Z9Gyp/5TfVwehB+Bm/C2E1uDT9mRtNdz3EiJIYEmRJgCRJiAIiIAiIgCIiAIkRAJiREAmJEQCYkRAEmREAmYtVbsR3PRVY/QZmWVfaa7bpLv3l2/7jj8CZFdPkrlL4JmYrb0fP0OcsfPJP4mVf8Ai77worLbs4CBmfA68hnMsXOFPwMuOwGiH2ix8DNdQAPmCx/oJw+BRHJt5Z+SznLki2UNPElflnB9DyYe7BmwGnf8V7L6bVZ72lSf2hlXH+oTm7/yalf+31TqP2bAHX5HrLG7gU11reyGORF9ylzM9NxXmrEfBiPwk3dktdXnCVWD1WzBPyIE0bdFrE66N/lz/CV0uGZUH0T/AEJfUg/Jf0dorl/zM/xAH7+s39N20OcWIDjqVbmP9JnHaa+7ftt07oCD4mUgZ9CfrNhdMqs1nmwGT7hPSyszFlyzk/Z9f9mHXCXZH0/SatbUDocgj+wfQzNOF7FcSP2hqs+GxWOPQqRz+h/CdzOyxb/XqVnxNCceWWiYkSZsngREQBERAEREAREiATEiTAESMxAJiRGYBMSMxAJnPdtSfs64HLvF3H0GDj78ToZ4srDAqwBBGCCMgiQ5FXrVSr3raPUXp7Plen0+3edxO5s8z05AYHul12b4sulZg48NhGSOq4GB8pPHeFCi7avsuMr7vUf36yqdcmcIrbcLIfxX0LBpWRPptNyuAysCD5g5nufMtNq7KTmt2X4Hwn4jpLWntjevJgjfFSD9xnRU8cpkvzE0/qasseS7HcZjM4pu2lx5BEH+4/zmlq+P6i0EGwgc+SeHPzHOSWcbxor8O3+gWPLyb3aviotsFSHK1nJPkXxj7hmc5q7MDb6/hI0VrMm502c25E88A8j840WhbVXpSufGfER+og6n+XxM5x+pmZTb7t/36G2kq4nUfk/4XhbNU3+ZhU/gUnJHxP4CdjMOl061ItaDCoqqAPIAYEzTuaalVBQXgrpS5ntiIiSnkREQBERAEREARIkwBERAEREAREiATESCYBMx3Xqg3OwA9ScCc/xXtWFylGGPm5HhH8I8/j0nPWWtY26xix9SenwHlGjGyz7T8RS5kFbbtobJwccyOnrOb12tWitrXzgYGBjJyQBjPvM2XbJ/vpKXtBrDuSpOqgOcpvABJRcjcPPM4O7WZmya7b9ui/ksF+XWZdP2n074HebCfJxt+/oflLStQRkHIxnPkZw9p70ikrXutYL+huRuuCy5BHmeeZ3KVhECjoAAPgBI83GhRrl8+Np9BVY572eAnOaGu49VSdudzeg54+M98W7wptrGAxwz5GKxjOZedlPyfV7FvvXduAKqepzz3P8AH0+smwOGvIe5diWVkYLbOeTiDXckQsP3VZj88Tv+x/Ajp6zZYPztuCf3F/VT+Z95l7TQqKFRQoHkAAJknU4nDqsZ80e5o2WufQSZEmWJCIiRAJiIgCIiAIiIBGJMRAEREAjESZEAruJ8SNZCKAWIzz6ATxpeOqcCwbSfP9U/0lN2w4nh1qrC94ozuOeWei4HX1558pR6PtKBivVJ3ZP6450t8/1fnNRZtHqOrm/EiT05a3o+jq4IyCCPUHlOU4/xw2k1VnwDqQf0nu/h/GQhbYe7c7XHQNyIPoZoWUbc4HPy/vz+U3ERs1DhfeT5THapPtHr5eQ+UyFNvMnJP1mF2zKTivEIVVOuL/E/2Jqam3t9gplHxbs49trXJcQWxyyy9By5j+kvAJM42m+dMuaBvSgprTOf4Lwa5L1e85FSnaeRO48uRz6Z9J0b+Q/vnPIMnzPz/oJ7tunkTTl7dDEYKCM6qNvubJ+R/wDGJ03Zvi28dy55qPCSebKPL4ic1WuPD9PlJVihDr7SEMD7x5fA8xPotNarrjFeEVje3s+hYjE1+H60XVJavR1z8PUfXM2ZICJMSIAiTEAREQBERAEREAiJMQCJMRAIgyYgHzTjWn3ay13HjDNj+EgAf8QJ42gjBHXyM+iazh1dwxYgb3kcx8D1E5jjXZjuazZVZyBXKuM+0wXkw5+fmDOTzeDXSk51y317dn/Bu13xS0zmKtPZpzu0z7QTk1tk1N8v1fiJa6HtElhFVy91YfJvYb+F+h/GalisntKQPX2l+vl85itqWxcOoZT8CJr0cQysJ8lqevn/AMPcq4Wdi+1GhDf3z+v9ZW36Mr5H+f8A5+Ur9Pbfpv0L96n/AMdjHI9yv5fAy94fxZL0LFWQqSCrr0IGeR6GWnp4XE+q6S+XR/chbnV7GivD7CM8h95mO2lkPiHXoR0P9DMWjuu1GqsaqzZWg6Fd1bHyGOWD1OQZZ2WM6Otle0jzBDKSOhB6/UCMjg1HpPk6NLuYjfLm6leDieqTzGfMj8Z5kZxORqn6dkZPw0zcktrRu4xPTCeVcOOXpz90yY5fSfS6rYWwU4PaZVOLT6lp2J1f6fTk+w+9R+6/M/fn6zqZwvZa0jiBHk1D/PDKZ3c9ARIzJmQREmIAiIgCIiAIiIBEmIgCIiAJEmIAlX2j/wC2c+hr/wD0WWk0eNU79Nav7hPzHMfhAOOazwzXuoGNwGCPToR6T2nNcev8/wD3CtykWRTC6twmugjJxe0aimTVre5ckjKOBkcuRHnPC+XwnorkYM+d4uTLGtVkfBaSipx0yzp4nUBhB19Fx/fSa+t1u7wr59ZojSgdCfrPaqB0l1l8cdtThCOt+SCGPp7ZJkQTPHej1H1nOKLfY2T2D6TKuqYdef8AfrMPykiTVZFtL3XJr9TDjGXc2uA3rTre/sOE7p16E4JK/dyM77Ta1LRmtww9xBnzfExV6kLaFDEOBnlkED4iXmNxy5dLI837Mgnjp9j6nJnN9k+OPeXqs5lFVg3mQSRg/SdJOrptjbBTj2ZpyjyvTERElPIiIgCIiAIiIBESYgCIiAIiIAnlhkEHzE9RAPnZXY9lZ61uy/QnafmpB+cx3nAOPObnbPStRrKr1GU1I2Pj9WxBlT81yP8ATNG6zKj3kf1/lIMuz06Jz+CZmC3JIwjrJzIWJ8zLU9ZkSBPVa7mA8hzP9JNRTK6xVx7sxKSitsy06cEZb5Dy+frM2wYxtGPTAx9IXJmZEn0XGxK6IKEV9yrnNyezXPDkxkAr/CSB9Okp9VqHF9enpHetYwXDciOfXcPT4Sz4vxNaV5nmektOwnZplP23UDxuPzYIwUU8yxHqeXykV2Dj29HBHqFko+So1Gg1FX6TS2Y9UHeL/wAef3TQfWpnOMMRjmpVgPTnzn1uYL9BXZ7dat8VBlbPgdO9wbRMsmXlHPdhdERXZeRjvSoXlzKLnn8CWM6meVUAYAwBPUu6q1XBQXg15Pb2IiJIYEREAREQBERAERIxAJiIgCJEQCYkYjEA1eJ6EX1FDyPIqf2XU5VvkQJw/F1QMrL4W8Ysr8q3XAOPceo+M+hThe1ir9qbAAOxN3vOPP5YlRxifJiy+ekTULcyqXpJjEkCcGWJBm5RRtHMczzMqdVxLu3AVN5UbmwfZ9My6p4VrbQCKErz+3Zzx8BOs4FjxSdz7+PkvuaeQ32IZsdekr9XxvmK6VL2NkAKCf78peafsFZYc6nUkj9isYHw3H+k6ThfAqdKMU1KvqcZc/Fus6fbNQ5ns32HIcanWeJ85WvOVX0LepHp0E7URJgCIkQCYiRAJiJEAmIiAIiIAiIgCJBMxfak671649odfSAZomPvVzt3DPpkZ+k8nVIG2F13em4bvpA2ZolNxjtdpdHbVTqLdtl2Niiq1ycttGSikDmcc8S0fUKuNzAZ9WA/GDG0ZYkAyYMkGfPOOWb9Vcf/ALMf7QF/lPoTHlPlzXM11gZcDJOf3ixyPlOd4826oxXx3/fqbOOurMonnUagVoznooz8fdPQYAgZ5noPMzneO8UJtFSKSqEF8YGSfLJ9BznL4uNK+xQRuSkorZ1HZHg3f3brBkKRbZ6Fz+jr+Q5/IT6PKnsxw4UaWsA7mcb2b9pm5/QcgPhLed/h46oqUfPn3K6yfPLYiQZM2yMRIiATERAESJMAREQBERAEREAREQDn+3nFPs3DtVaDgmvYv8Vh2D8Z8RfheadBSue91bs/UkKjWCmk7en6ljZn1v8AKb2e1Ov09NGlCnbbvfdZsBxWyqOhzzbPyEo/+gdUOIVahUr7rS0BKh3viZq9Oy1jGPCO9bMwaV0ZSl2OS0er7nW8Q1NNjL3IsprdnZ2DWWihLGZva6M/P+UxVtXZVqqu5V7lKijVVvabXva5UTdaTz3bwfgJ0VP5LNSOH3q7VrqG1Fdn6U7HrrRxgvjkd1ljfISexXYDudQmr1l9ArpcFVS9W3WYJXc3IDHM45k+7HPBEoT2lo1eJcPXXdoWpclq6x+dYuQMU0ZY7v1QXKj3ZnPdoL1c6my28aix7U7t62dqKVDMzqGOAfDsUAeWTOq4f2H1ynXtnTs2touCuL8lt9qs2zlyVgW5+WF+M1Kvyc6yxNJS66cVU2sXK6gFvz1iF92BgtsVQBn09ZkOEn477Pp3YrSvVw7SJYSXFCE7iSQW8W3J9M4+UvJipZcYQgheXIggY8plmSxitLRBEou0PBqyjXCsB1IJI5EjockfH7peyGQEEEZB6g9DPE4RmtSW0ek2ux840vB7dQ5eisFVBAsclQfcpx4h757PYW4pY9rAd2Nyqp3b257gf9ORj3z6IiAAADAHkOkkiascGiMlOMdNHt2ya0cv+T3jI1Gk258VDsp+Gcr9xnUyj4D2VTRW6iytji9s7TjCc84EvJuI8MRIkzJgRIiATESIBMSJMARIkwBERAEREAREQBIlbxrjFWmCG17F3lsd3W7nwruYkKpIAHMnpNK7tTpUq79tURWe98fLZiu1anOdvQO6jPvgF1rNP3lb1n9dHXpkeJSOnn1lcnAjuV3tJ2sGG3evSuxMbmdj/mZ645TWs7TULYK+9uJZ3UFaLWryjBXJdUKhVyCWzgDmcCYv+sdLtz392dwATuLRawYOy2LXs3NWRXYQ4G0hTz5QYa2bjdnBv7xbWBUjbyQqB4tynI3HcXYnxDOR6CQnZpVVQrkENQWIUfnFq2YVh/o5HqMn358aztDRTalNl7hnWpgdjFFW1zXUXcJtQM4KjcRk8usabtDTYltq23BKdu52psVCGZlyjMgDgFTnbnHLPWDHKi10miSoFUXAJJPxPWbE549qNP3rUi61mTdu2U2OqBS6ksyoQBmtxknGVI8p4s7XaYKrrfc6uKipqpttB70E1gd2h5nBwOvlB6OkiVnDuIVanvRTez9xa1T4I8Fi+0p5dR0+OZ6v1SpYtbWWbmx0XcAC20FiF5AnlzgFjIldpdbXacJcxO6xfLkayAw6fvD4ggiY6+KVtUbg9uwd3g7D495ATYNviySOnqIBbRKiri9TEAW2822nwMAjbym1yV8B3KRg/wAxMdfHaGXct7tzAwq5fJp74YXbk+AE59x8wYBdSZUaTi1dpRUst8YUjNbAYZSy5JXlkAkZm3qWFYBZ7ObAAKAxJPQYAgG5Ep24xUFLm6zYM5badoIBJQnb7QweXry68pkfiCAqBZYd2MFRuTmu/O4DGNvPPpALSJUtxOsAZe3J6DYd7DaW3BduSMKfp6zJqNalbbWtsGFRicZQBywXLBcDJU/2YBZRK+rUKwU77AGYKNwAySMjqJg/xarBPe2BQyruK4TcxUKN2399YBbyJWrr0LlO9s5MFJ2+AMSQFLbcAk8vmPUTa0GoWxN6OWUk4J9xx6CAbMREAREQBERAKrjPCKNQ1LakKwqNmFfbsffWUbcG68jKizslpWZ92oJrJZlq7ynuqi+pTUW7eWSGeteTEgDIGAZ1kQDmdJ2Z0lSqgsBRftgCtapG3VEGxPXaAAB6Cal/YzT2K4s1juzrUhZ20rfmqt/d1bCmwhe9chiu/JzunYxAOZ1nZ3T22pYdUwAp09TKL68XJp7TbWHYgt7bEnBG7ocjlPPDOzWmoq1NHfh6tUjIyN9mXCtv3eKtVZs94ebE9BjHPPURAOM0/YfSVmo16gr3enFPtad2dd1rFyzqSrs11jFlIJJ5zc0fZjSU7u7t27rdNZjvUwHoXC4B5AHqQOWST5zp4gHOcF7P6XRmw12k9+iCzvNSbBYys7b8MTtJNj5C4HPpNrX6Km5kbvwndgY2tSSCDkFSwJU/DqORlzEA57S8GooZWov7vaqjAsrcNhQpJ355kKgJ/dE96fhVCUHTm5WTNPnSDitlYAlQN2doyTzl9EApm0NG7KXKiEoWRWqCOUbcueWRz64POa1HAtMhpYXc6d2PzqeINQacMOhABJHoTOiiAUdXDaFelhePzCVqo3VZ8CbR48bsEYyM4OPjnaurocbS1eN4cjeuCw9ecsogFLdoaWBTvlFZYN3YesKGHQjzAzhseoz7p7r0dClsWjDO7bTapUbq9hUei4JOPf6cpbxAKS3Q1OBu1IJACgsaSNoBABUjBPPOcZ+WRPWp0VNmQdR4WqqrZe8rO8VliuWPPq5zz54+tzEAqBpqu5ak3LglSCpqVlK4KkbeWQQDzE8Jw+gMx71NrFSVJqPsqi43dSMIORMuogHP18IpVWrGpOxipINtZJKnKkufFyOPPyGc882nDdLXWrCk5UsDgPuCnaBgHJ9BNyIAiIgCIiAIiIBEmIgEGSIiAIiIAiIgCREQCYiIBEmIgCIiAJERAJiIgCIiAIiIAiIgCIi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9700" name="AutoShape 4" descr="data:image/jpeg;base64,/9j/4AAQSkZJRgABAQAAAQABAAD/2wCEAAkGBhQSERQUEhQWFBQUFhgXFxgXFxcYGhgVGBQVGBgYHxgXHiYfGRwjHBoXHy8gJCcpLCwtGB4xNTAqNSYrLCkBCQoKDgwOFw8PGCkdHBwpKikqKS8sLSw1KTUsNSo1LTUsLDUsNSkpLCwsNTUvLCwtLCosLCksKSwpKSwuKSkpLP/AABEIAJEAoAMBIgACEQEDEQH/xAAcAAABBAMBAAAAAAAAAAAAAAAAAgMFBwEEBgj/xAA/EAACAQIDBAcECAQGAwAAAAABAgADEQQSIQUxQVEGEyJhcYGRBzJSoRQjQnKCkrHBM2Ky4RUkc6Lw8UNTY//EABkBAQEBAQEBAAAAAAAAAAAAAAABAgMEBf/EACkRAQEAAgECBQIHAQAAAAAAAAABAhEDEiEEMUFR0SKxBWFxgaHh8BP/2gAMAwEAAhEDEQA/ALxhCEAhCEAhCEAhCJqVAouxAHMmw9TAVE1aoUEsQAN5MhcZ03wNL38XQGtrCorG/gpJEiNodO8BVZR9MpBBY6Mb5r+HK3r3Tjz554YW4Y9V9IuOre9TTdIgxIpJnI0N7jXlaxN/SC7ZqrrUpacStxb82h9YnZvSfAsAKOJoG+4CqmY+RN5NKwO7UTxzw/ir9WXLq+0xmv7b6sPSGsLjFqC6G/PmDyI4GPSNxuzSD1lDs1AN25XHwn9ptYDGiqgYacCDvVhvU94Ok9XFnnvo5Jq/l5X9PhmyecbEIQnoZEIQgEIQgEIQgEISB6VdM6GAS9Q5qhF0pKRnbhf+Vf5jp4nSBN1qyopZiFVQSSSAABvJJ0AnBbf9smGo3XDqcSw4g5Kf5yCT+FSO/jKy6U9NMRjm+ta1MG60lvkW269/fYfEeO4DcOfZprTO3V7X9qWPrHSr1I+GiuXh8TZmPrOUxeNeqb1HaoedRmcjwLkkRppgyjAheZiSNYRhgDNvAbSq0DejVqUje/1bsov3hTY+YmpaKAgdvsb2v46gQKjJiE0uKgyta+tnS2viG8JYHRP2gUcXULojUmIUVkYggFiQtRWHvC4sTYW0va4lEzoegO0Oqx1MXsKuakeXaFwfJlWePxks4rnj5495+3zOzpx3vq+r0lCUpiOmGJ2TjnRT1uFciotJjoquTmFNvsWfMLaruFhvFq9Guk9DHURVoNfgyHR0b4WHDx3HeCZ14uScuGOePlZss1dJaEIToghCEAhCau1Npph6L1qpslNSzHjYcAOJO4DmYEF056bJgKQsA9eoD1aHdpvdrbkHqToOYobaG0alao1Wq5eo5uzHieA5AAaADQCbe39t1MXiHr1d7nRb3CIPdQdwHqSTxkUxm5NMsRJEzC0qElYgLHZm0g1yJkLHbTEBorC0dKwZIDdo7hq/V1EqD7Dq/wCRg37RIWKZNJLNzVVYPtR2fmp0a+hyuaZKg2NN7vT48CpHfnnGbD2zVwlZa1BsrrpzVl4ow0zKf7gg6yy6FA47ZOUKCxoi3+pTVcmm++ZCPOVOvynyfwnKzhvFl54Wx25p9W/d6Q6IdLKePoCqgysOzUpk3KPbdfiDvDcRyNwJyebuiXSZ8DiVrLcp7tVBpnp8e7MvvDv00uZ6MwmKWqi1EOZHUMpHFWFwfSfVscodhCEiiVb7Ztu/wsIv+tU8iRTX1DN+FectKedum20TWx+Jc/8AtZB92l9WPmpPnNY+aVBxGSLiTNsklYWgTMXkGSkVhsMXNlt366Rmrrp8RC+ZNo/QQFdbOCTYkC+W9h4aCBKDZdBFDVKoufsjU8fsqb8OXETBp4a9rm3xdW1vlr8podQBewA520/QzIXuLcNAT+g0nPoym7cvt8OvVLqTH7/KQq7HpMualUB1tpbv1sTcbt2h1Eiq2HZDZv8AuP0aliGXfxHxDkeXdpp6ycxWAV6CODcPmGuhV1Nt17kd+nlcTeONk73bnlZb2mnMWigO/wD5pMlOfCKE0izPZbiQ2GqKffovYc8jXZAeYzl9JwvS7Zf0fGVqYFlzZ13e6/aA04Akjykz7NdpGnjDTB/jUyovuzqcw87Z7eMmPavsg5aOIG8XpP53ZDoOecfiWfB47/w/EMsL5ck3/v5ei/Vxy+yuVEuD2NdIM9F8K51o9un/AKTHUfhf5OvfKgAnT+zvaHUbQoNeyu3VN4VNB/uyT7tnZwegIQhObTBnl01S/aY3Zu0TzZu0fmTPURnlvIVAB3qMp8RofmJvFmsXibxRics0jGWYKxy0zaAyAcy2F9d24kncAbeMeWqR2bOoUcVJCjvuL2HOLpgjX0nRbPxatTcEaOtiBvVwDZgbi3EX4jnqI0jnkUnW4a/d+4Osw1FvC2oIYqf08I9V2fUpksguL6qLfp+4mWrNl92x8yfy3uPONe6tTEVCo1Gp3doHU8ddflOl2ZSy4Kne4JqsbG3I3Isbj7IsRwuDvE5/D7GZ6mapcAG9ie0fT3R53nQ1sUFQFtyLlpqBva99fPVj3DjLIm3P4sfWN4mNGOsd9/E/rEESKf2ZtDqK9Ktu6t1Y/dv2v9t53+1ekn0zE4vZroigi2HYHVqqKtRbkm3a4W3d95W7ppaP43FF6lGqhyuKVIEroVqUfqw3c1kVrzw+I8NjycmOfrJ2vtdyx0xy1NGVM3Nm18lWm/wVEf8AI6t+0VtVw9U1AMoq/WWGgDsT1ii/APnt3WicFhi7qg3sQo8WIX957cbubc69MQgITm2J5x6YYE0cdiqZ4VnYfdqHrB/V8p6OlQe2bZGXEUq4GlRMjeKnT5H5901ilVuIqFplRNsgCLAhaKAgYj1GsVN1P9xyI4xqZBhExg9sopPWUVe9rXJsNQb6EHu37iY7/iOHuLUaeXiv1xBN731MhYWlEpi9sKdEpqm/cDvPHUk8tL2385F1KpJuTr+kxE2gYiGizMESKRljVBO2RzFx5f8APlHysRU0Kv8ACdfu8YEhVp3p96m/kbBvmFPrzkt0I2d12MoLrbrEY+CHrD/R84xhcIG05gg+BFv7zr/ZPsn/ADDuw/goQe6pUNreSqR5mLNE7rWhCE5NiQXTTYP0vCugHbXtJ3sAez5i4878JOwgeZMThSp4+e/edDyIIIPeDyjQWWd7RuiXVu2IQfVVD9YNew/x2HA21tyB3ixrvEYUqbH1+e8abtdNDvGk6zuw1oWimWZlQgRYWZKTougmy6WIxQp1kDqV3G+hzLrod9rjXnIrnT3zGccx6y6sVsPZWGbLUWiHC5ghyhiNeAtfcd8i/pR6rrOow3U2zdXpbNny/Rutzfxra2yZb+snUulVCYYy68LsPZWJbLTWiXKhigKlgthwN7bxu5yuPaBsilh8X1dFAiZAbC+/M2up5ADTlG005e8LRUUFlQ3ligvCLyx3D4ctbfqeG+/IeWvIDU2EolNirdAPh7PkN3ytLV9nKoKFQL7/AFl377qMp7hbTxBle7J2NUGFbF2AohlRd927RBcfyAmwJF2JY6C06XoRtQU8SFvZaoyfiGq6c/eH4pL3ixZUIQnJsQhCA3XoK6lXAZSLEGVb0o6FnDEsil8MeQzGlrci2mZL620I3qQZa0S6Aggi4OhB4iWXSaee8XsUixTtK3u2Nw33Tpm8NGHEcZHGjaXHtnoHbM+EKjNq1F9ab+R3Hv394nF47ZiZitVTQf4a2Yr+GsBmUcg4I750l2zpyASdH0BxtOjiw9V1RQu9jb7S6a92sZxvRp6YzEFV4MRmQ+FWndfW00P8MqcFzfdIf+kmXzFjJUpP1v8AmsMalaqtQuVc3UVEJpkk2RCiqmm+1ze8k3wN6hr/AEihc9oqLhOvK9V1uYNmB6ns79DrKdq0cpsylT/MCP1jdhzHqJOk2tKnUpUUpL9Lwueg+YVCjlgodrUw9+0vVk0zruM4/wBoW0adfF56Tq6ZBqpuL5n09Les59KVzoLnuF/0j/0B9OyRf4uz82tHSbaQWKySXwHR6rVF0QleLDRAOZqNZR6ySwOwUZsqXxNTT6uhog+/XOlvuA+MqIHB7PL300UXYk2VBzZjovhvPATsuiHQb6UQ73GGGhYgo1f+RRvSjzPvNx7um2L7P75WxeQhTdMPTFqKHmRvqNzLE35kTtFUAWAsBuAmLk1I1cXstKlBqGULTZCllAAVbWFhuFtLeAnn3EY2pha+VjarRqbhr20YEeIJAPgZ6NnK4joIlaqaz1WBYDP1aU6bOwFiS4Ga24WB3DidZJdLYnNjbYTE0Uq07gMoJVhZlvfRlOoIII8tJvSP2dsalhlApJlGtySWY5jc3ZiTv1khMqIQhAIQhAJr4zZ9OquWoiuO8Xt4Hh5TYhA5St0ARCWwtaphyeCsSu/lcX87yJxfRLFA9qlhcRrfNlFJvNqeT9DLBhNdVTSshsqstwcHiVH/AMsS9vysCDGThCTrQx/nUQ/qstOEdRpWabJqtouDxLC//lxLAeYFgOPGbeF6I4kns0cLh92pHXN5F8w/SWDCOo05Wl0CVyDi61TE2+yxyoPBRuHhadHg8DTpKFpoqKOCgD/s98fhJtRCEJATQq45qfZ6mq9gLFAhB9WFj42m/CBphajntWRPhBuzdxNrDwF92+bkIQCEIQCEIQCEIQCEIQCEIQCEIQCEIQCEIQCEIQCEIQ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9702" name="AutoShape 6" descr="data:image/jpeg;base64,/9j/4AAQSkZJRgABAQAAAQABAAD/2wCEAAkGBhQSERQUEhQWFBQUFhgXFxgXFxcYGhgVGBQVGBgYHxgXHiYfGRwjHBoXHy8gJCcpLCwtGB4xNTAqNSYrLCkBCQoKDgwOFw8PGCkdHBwpKikqKS8sLSw1KTUsNSo1LTUsLDUsNSkpLCwsNTUvLCwtLCosLCksKSwpKSwuKSkpLP/AABEIAJEAoAMBIgACEQEDEQH/xAAcAAABBAMBAAAAAAAAAAAAAAAAAgMFBwEEBgj/xAA/EAACAQIDBAcECAQGAwAAAAABAgADEQQSIQUxQVEGEyJhcYGRBzJSoRQjQnKCkrHBM2Ky4RUkc6Lw8UNTY//EABkBAQEBAQEBAAAAAAAAAAAAAAABAgMEBf/EACkRAQEAAgECBQIHAQAAAAAAAAABAhEDEiEEMUFR0SKxBWFxgaHh8BP/2gAMAwEAAhEDEQA/ALxhCEAhCEAhCEAhCJqVAouxAHMmw9TAVE1aoUEsQAN5MhcZ03wNL38XQGtrCorG/gpJEiNodO8BVZR9MpBBY6Mb5r+HK3r3Tjz554YW4Y9V9IuOre9TTdIgxIpJnI0N7jXlaxN/SC7ZqrrUpacStxb82h9YnZvSfAsAKOJoG+4CqmY+RN5NKwO7UTxzw/ir9WXLq+0xmv7b6sPSGsLjFqC6G/PmDyI4GPSNxuzSD1lDs1AN25XHwn9ptYDGiqgYacCDvVhvU94Ok9XFnnvo5Jq/l5X9PhmyecbEIQnoZEIQgEIQgEIQgEISB6VdM6GAS9Q5qhF0pKRnbhf+Vf5jp4nSBN1qyopZiFVQSSSAABvJJ0AnBbf9smGo3XDqcSw4g5Kf5yCT+FSO/jKy6U9NMRjm+ta1MG60lvkW269/fYfEeO4DcOfZprTO3V7X9qWPrHSr1I+GiuXh8TZmPrOUxeNeqb1HaoedRmcjwLkkRppgyjAheZiSNYRhgDNvAbSq0DejVqUje/1bsov3hTY+YmpaKAgdvsb2v46gQKjJiE0uKgyta+tnS2viG8JYHRP2gUcXULojUmIUVkYggFiQtRWHvC4sTYW0va4lEzoegO0Oqx1MXsKuakeXaFwfJlWePxks4rnj5495+3zOzpx3vq+r0lCUpiOmGJ2TjnRT1uFciotJjoquTmFNvsWfMLaruFhvFq9Guk9DHURVoNfgyHR0b4WHDx3HeCZ14uScuGOePlZss1dJaEIToghCEAhCau1Npph6L1qpslNSzHjYcAOJO4DmYEF056bJgKQsA9eoD1aHdpvdrbkHqToOYobaG0alao1Wq5eo5uzHieA5AAaADQCbe39t1MXiHr1d7nRb3CIPdQdwHqSTxkUxm5NMsRJEzC0qElYgLHZm0g1yJkLHbTEBorC0dKwZIDdo7hq/V1EqD7Dq/wCRg37RIWKZNJLNzVVYPtR2fmp0a+hyuaZKg2NN7vT48CpHfnnGbD2zVwlZa1BsrrpzVl4ow0zKf7gg6yy6FA47ZOUKCxoi3+pTVcmm++ZCPOVOvynyfwnKzhvFl54Wx25p9W/d6Q6IdLKePoCqgysOzUpk3KPbdfiDvDcRyNwJyebuiXSZ8DiVrLcp7tVBpnp8e7MvvDv00uZ6MwmKWqi1EOZHUMpHFWFwfSfVscodhCEiiVb7Ztu/wsIv+tU8iRTX1DN+FectKedum20TWx+Jc/8AtZB92l9WPmpPnNY+aVBxGSLiTNsklYWgTMXkGSkVhsMXNlt366Rmrrp8RC+ZNo/QQFdbOCTYkC+W9h4aCBKDZdBFDVKoufsjU8fsqb8OXETBp4a9rm3xdW1vlr8podQBewA520/QzIXuLcNAT+g0nPoym7cvt8OvVLqTH7/KQq7HpMualUB1tpbv1sTcbt2h1Eiq2HZDZv8AuP0aliGXfxHxDkeXdpp6ycxWAV6CODcPmGuhV1Nt17kd+nlcTeONk73bnlZb2mnMWigO/wD5pMlOfCKE0izPZbiQ2GqKffovYc8jXZAeYzl9JwvS7Zf0fGVqYFlzZ13e6/aA04Akjykz7NdpGnjDTB/jUyovuzqcw87Z7eMmPavsg5aOIG8XpP53ZDoOecfiWfB47/w/EMsL5ck3/v5ei/Vxy+yuVEuD2NdIM9F8K51o9un/AKTHUfhf5OvfKgAnT+zvaHUbQoNeyu3VN4VNB/uyT7tnZwegIQhObTBnl01S/aY3Zu0TzZu0fmTPURnlvIVAB3qMp8RofmJvFmsXibxRics0jGWYKxy0zaAyAcy2F9d24kncAbeMeWqR2bOoUcVJCjvuL2HOLpgjX0nRbPxatTcEaOtiBvVwDZgbi3EX4jnqI0jnkUnW4a/d+4Osw1FvC2oIYqf08I9V2fUpksguL6qLfp+4mWrNl92x8yfy3uPONe6tTEVCo1Gp3doHU8ddflOl2ZSy4Kne4JqsbG3I3Isbj7IsRwuDvE5/D7GZ6mapcAG9ie0fT3R53nQ1sUFQFtyLlpqBva99fPVj3DjLIm3P4sfWN4mNGOsd9/E/rEESKf2ZtDqK9Ktu6t1Y/dv2v9t53+1ekn0zE4vZroigi2HYHVqqKtRbkm3a4W3d95W7ppaP43FF6lGqhyuKVIEroVqUfqw3c1kVrzw+I8NjycmOfrJ2vtdyx0xy1NGVM3Nm18lWm/wVEf8AI6t+0VtVw9U1AMoq/WWGgDsT1ii/APnt3WicFhi7qg3sQo8WIX957cbubc69MQgITm2J5x6YYE0cdiqZ4VnYfdqHrB/V8p6OlQe2bZGXEUq4GlRMjeKnT5H5901ilVuIqFplRNsgCLAhaKAgYj1GsVN1P9xyI4xqZBhExg9sopPWUVe9rXJsNQb6EHu37iY7/iOHuLUaeXiv1xBN731MhYWlEpi9sKdEpqm/cDvPHUk8tL2385F1KpJuTr+kxE2gYiGizMESKRljVBO2RzFx5f8APlHysRU0Kv8ACdfu8YEhVp3p96m/kbBvmFPrzkt0I2d12MoLrbrEY+CHrD/R84xhcIG05gg+BFv7zr/ZPsn/ADDuw/goQe6pUNreSqR5mLNE7rWhCE5NiQXTTYP0vCugHbXtJ3sAez5i4878JOwgeZMThSp4+e/edDyIIIPeDyjQWWd7RuiXVu2IQfVVD9YNew/x2HA21tyB3ixrvEYUqbH1+e8abtdNDvGk6zuw1oWimWZlQgRYWZKTougmy6WIxQp1kDqV3G+hzLrod9rjXnIrnT3zGccx6y6sVsPZWGbLUWiHC5ghyhiNeAtfcd8i/pR6rrOow3U2zdXpbNny/Rutzfxra2yZb+snUulVCYYy68LsPZWJbLTWiXKhigKlgthwN7bxu5yuPaBsilh8X1dFAiZAbC+/M2up5ADTlG005e8LRUUFlQ3ligvCLyx3D4ctbfqeG+/IeWvIDU2EolNirdAPh7PkN3ytLV9nKoKFQL7/AFl377qMp7hbTxBle7J2NUGFbF2AohlRd927RBcfyAmwJF2JY6C06XoRtQU8SFvZaoyfiGq6c/eH4pL3ixZUIQnJsQhCA3XoK6lXAZSLEGVb0o6FnDEsil8MeQzGlrci2mZL620I3qQZa0S6Aggi4OhB4iWXSaee8XsUixTtK3u2Nw33Tpm8NGHEcZHGjaXHtnoHbM+EKjNq1F9ab+R3Hv394nF47ZiZitVTQf4a2Yr+GsBmUcg4I750l2zpyASdH0BxtOjiw9V1RQu9jb7S6a92sZxvRp6YzEFV4MRmQ+FWndfW00P8MqcFzfdIf+kmXzFjJUpP1v8AmsMalaqtQuVc3UVEJpkk2RCiqmm+1ze8k3wN6hr/AEihc9oqLhOvK9V1uYNmB6ns79DrKdq0cpsylT/MCP1jdhzHqJOk2tKnUpUUpL9Lwueg+YVCjlgodrUw9+0vVk0zruM4/wBoW0adfF56Tq6ZBqpuL5n09Les59KVzoLnuF/0j/0B9OyRf4uz82tHSbaQWKySXwHR6rVF0QleLDRAOZqNZR6ySwOwUZsqXxNTT6uhog+/XOlvuA+MqIHB7PL300UXYk2VBzZjovhvPATsuiHQb6UQ73GGGhYgo1f+RRvSjzPvNx7um2L7P75WxeQhTdMPTFqKHmRvqNzLE35kTtFUAWAsBuAmLk1I1cXstKlBqGULTZCllAAVbWFhuFtLeAnn3EY2pha+VjarRqbhr20YEeIJAPgZ6NnK4joIlaqaz1WBYDP1aU6bOwFiS4Ga24WB3DidZJdLYnNjbYTE0Uq07gMoJVhZlvfRlOoIII8tJvSP2dsalhlApJlGtySWY5jc3ZiTv1khMqIQhAIQhAJr4zZ9OquWoiuO8Xt4Hh5TYhA5St0ARCWwtaphyeCsSu/lcX87yJxfRLFA9qlhcRrfNlFJvNqeT9DLBhNdVTSshsqstwcHiVH/AMsS9vysCDGThCTrQx/nUQ/qstOEdRpWabJqtouDxLC//lxLAeYFgOPGbeF6I4kns0cLh92pHXN5F8w/SWDCOo05Wl0CVyDi61TE2+yxyoPBRuHhadHg8DTpKFpoqKOCgD/s98fhJtRCEJATQq45qfZ6mq9gLFAhB9WFj42m/CBphajntWRPhBuzdxNrDwF92+bkIQCEIQCEIQCEIQCEIQCEIQCEIQCEIQCEIQCEIQCEIQ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29703" name="Picture 7" descr="C:\Documents and Settings\BlueDeep\Escritorio\cinta de lona.jpg"/>
          <p:cNvPicPr>
            <a:picLocks noChangeAspect="1" noChangeArrowheads="1"/>
          </p:cNvPicPr>
          <p:nvPr/>
        </p:nvPicPr>
        <p:blipFill>
          <a:blip r:embed="rId3"/>
          <a:srcRect/>
          <a:stretch>
            <a:fillRect/>
          </a:stretch>
        </p:blipFill>
        <p:spPr bwMode="auto">
          <a:xfrm>
            <a:off x="305427" y="3429000"/>
            <a:ext cx="3328301" cy="3016273"/>
          </a:xfrm>
          <a:prstGeom prst="rect">
            <a:avLst/>
          </a:prstGeom>
          <a:noFill/>
        </p:spPr>
      </p:pic>
      <p:pic>
        <p:nvPicPr>
          <p:cNvPr id="29705" name="Picture 9" descr="http://t3.gstatic.com/images?q=tbn:ANd9GcTZI_lX7taUpL9NVbyxp2B9sDM4k3NKlpZN1U6lc4RBJCJhwpuY"/>
          <p:cNvPicPr>
            <a:picLocks noChangeAspect="1" noChangeArrowheads="1"/>
          </p:cNvPicPr>
          <p:nvPr/>
        </p:nvPicPr>
        <p:blipFill>
          <a:blip r:embed="rId4"/>
          <a:srcRect/>
          <a:stretch>
            <a:fillRect/>
          </a:stretch>
        </p:blipFill>
        <p:spPr bwMode="auto">
          <a:xfrm>
            <a:off x="4929190" y="3286124"/>
            <a:ext cx="3143272" cy="3143272"/>
          </a:xfrm>
          <a:prstGeom prst="rect">
            <a:avLst/>
          </a:prstGeom>
          <a:noFill/>
        </p:spPr>
      </p:pic>
    </p:spTree>
  </p:cSld>
  <p:clrMapOvr>
    <a:masterClrMapping/>
  </p:clrMapOvr>
  <p:transition spd="slow">
    <p:cover dir="ru"/>
    <p:sndAc>
      <p:stSnd>
        <p:snd r:embed="rId2" name="wind.wav" builtIn="1"/>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De uso general para medidas muy precisas. El invar es una aleación de acero y níquel a la que afectan poco los cambios de temperatura.</a:t>
            </a:r>
            <a:endParaRPr lang="es-AR" dirty="0"/>
          </a:p>
        </p:txBody>
      </p:sp>
      <p:sp>
        <p:nvSpPr>
          <p:cNvPr id="3" name="2 Título"/>
          <p:cNvSpPr>
            <a:spLocks noGrp="1"/>
          </p:cNvSpPr>
          <p:nvPr>
            <p:ph type="title"/>
          </p:nvPr>
        </p:nvSpPr>
        <p:spPr/>
        <p:txBody>
          <a:bodyPr/>
          <a:lstStyle/>
          <a:p>
            <a:r>
              <a:rPr lang="es-AR" dirty="0" smtClean="0"/>
              <a:t>Cinta de metal invar.</a:t>
            </a:r>
            <a:endParaRPr lang="es-AR" dirty="0"/>
          </a:p>
        </p:txBody>
      </p:sp>
      <p:pic>
        <p:nvPicPr>
          <p:cNvPr id="28674" name="Picture 2" descr="http://t2.gstatic.com/images?q=tbn:ANd9GcTGrctGqanVg_kVe7yWDn5DnSHeB8hHtw8Gg1mvtiztHAQ8GfqB"/>
          <p:cNvPicPr>
            <a:picLocks noChangeAspect="1" noChangeArrowheads="1"/>
          </p:cNvPicPr>
          <p:nvPr/>
        </p:nvPicPr>
        <p:blipFill>
          <a:blip r:embed="rId3"/>
          <a:srcRect/>
          <a:stretch>
            <a:fillRect/>
          </a:stretch>
        </p:blipFill>
        <p:spPr bwMode="auto">
          <a:xfrm>
            <a:off x="642910" y="3286124"/>
            <a:ext cx="4313432" cy="2857520"/>
          </a:xfrm>
          <a:prstGeom prst="rect">
            <a:avLst/>
          </a:prstGeom>
          <a:noFill/>
        </p:spPr>
      </p:pic>
      <p:pic>
        <p:nvPicPr>
          <p:cNvPr id="28676" name="Picture 4" descr="http://t3.gstatic.com/images?q=tbn:ANd9GcTHm__ugTDGlcIhsBXKJWLbZ6lyf-g4ZEzzf7CBdSkVNcTEjc26Qw"/>
          <p:cNvPicPr>
            <a:picLocks noChangeAspect="1" noChangeArrowheads="1"/>
          </p:cNvPicPr>
          <p:nvPr/>
        </p:nvPicPr>
        <p:blipFill>
          <a:blip r:embed="rId4"/>
          <a:srcRect/>
          <a:stretch>
            <a:fillRect/>
          </a:stretch>
        </p:blipFill>
        <p:spPr bwMode="auto">
          <a:xfrm>
            <a:off x="5072066" y="3429000"/>
            <a:ext cx="3071834" cy="2951108"/>
          </a:xfrm>
          <a:prstGeom prst="rect">
            <a:avLst/>
          </a:prstGeom>
          <a:noFill/>
        </p:spPr>
      </p:pic>
    </p:spTree>
  </p:cSld>
  <p:clrMapOvr>
    <a:masterClrMapping/>
  </p:clrMapOvr>
  <p:transition spd="slow">
    <p:wheel spokes="8"/>
    <p:sndAc>
      <p:stSnd>
        <p:snd r:embed="rId2" name="camera.wav" builtIn="1"/>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Son de sección circulas, tienen una longitud de 2.50 metros y están pintadas de rojo y blanco en tramos alternos de medio metro.</a:t>
            </a:r>
            <a:endParaRPr lang="es-AR" dirty="0"/>
          </a:p>
        </p:txBody>
      </p:sp>
      <p:sp>
        <p:nvSpPr>
          <p:cNvPr id="3" name="2 Título"/>
          <p:cNvSpPr>
            <a:spLocks noGrp="1"/>
          </p:cNvSpPr>
          <p:nvPr>
            <p:ph type="title"/>
          </p:nvPr>
        </p:nvSpPr>
        <p:spPr/>
        <p:txBody>
          <a:bodyPr>
            <a:normAutofit/>
          </a:bodyPr>
          <a:lstStyle/>
          <a:p>
            <a:r>
              <a:rPr lang="es-AR" sz="2800" dirty="0" smtClean="0"/>
              <a:t>Balizas de metal, madera y fibra de vidrio.</a:t>
            </a:r>
            <a:endParaRPr lang="es-AR" sz="2800" dirty="0"/>
          </a:p>
        </p:txBody>
      </p:sp>
      <p:pic>
        <p:nvPicPr>
          <p:cNvPr id="27654" name="Picture 6" descr="http://t1.gstatic.com/images?q=tbn:ANd9GcSEF__OobshCWbwyzXM83TWZo2AJwUopV-b053TAp-PbY5YFDiQ"/>
          <p:cNvPicPr>
            <a:picLocks noChangeAspect="1" noChangeArrowheads="1"/>
          </p:cNvPicPr>
          <p:nvPr/>
        </p:nvPicPr>
        <p:blipFill>
          <a:blip r:embed="rId3"/>
          <a:srcRect/>
          <a:stretch>
            <a:fillRect/>
          </a:stretch>
        </p:blipFill>
        <p:spPr bwMode="auto">
          <a:xfrm>
            <a:off x="714348" y="3214686"/>
            <a:ext cx="3571900" cy="2643206"/>
          </a:xfrm>
          <a:prstGeom prst="rect">
            <a:avLst/>
          </a:prstGeom>
          <a:noFill/>
        </p:spPr>
      </p:pic>
      <p:pic>
        <p:nvPicPr>
          <p:cNvPr id="27656" name="Picture 8" descr="http://t0.gstatic.com/images?q=tbn:ANd9GcS99kDl0TjG9u_Q3IiC4VwXZgHXwLs6heETZkA5TlGscCuzW3AS"/>
          <p:cNvPicPr>
            <a:picLocks noChangeAspect="1" noChangeArrowheads="1"/>
          </p:cNvPicPr>
          <p:nvPr/>
        </p:nvPicPr>
        <p:blipFill>
          <a:blip r:embed="rId4"/>
          <a:srcRect/>
          <a:stretch>
            <a:fillRect/>
          </a:stretch>
        </p:blipFill>
        <p:spPr bwMode="auto">
          <a:xfrm>
            <a:off x="5214942" y="3000372"/>
            <a:ext cx="3429024" cy="3323749"/>
          </a:xfrm>
          <a:prstGeom prst="rect">
            <a:avLst/>
          </a:prstGeom>
          <a:noFill/>
        </p:spPr>
      </p:pic>
    </p:spTree>
  </p:cSld>
  <p:clrMapOvr>
    <a:masterClrMapping/>
  </p:clrMapOvr>
  <p:transition spd="slow">
    <p:zoom dir="in"/>
    <p:sndAc>
      <p:stSnd>
        <p:snd r:embed="rId2" name="cashreg.wav" builtIn="1"/>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Se emplea para marcar los extremos de la cinta durante proceso de la medida de la distancia entre dos puntos que tienen una separación mayor que la cinta empleada.</a:t>
            </a:r>
            <a:endParaRPr lang="es-AR" dirty="0"/>
          </a:p>
        </p:txBody>
      </p:sp>
      <p:sp>
        <p:nvSpPr>
          <p:cNvPr id="3" name="2 Título"/>
          <p:cNvSpPr>
            <a:spLocks noGrp="1"/>
          </p:cNvSpPr>
          <p:nvPr>
            <p:ph type="title"/>
          </p:nvPr>
        </p:nvSpPr>
        <p:spPr/>
        <p:txBody>
          <a:bodyPr>
            <a:normAutofit/>
          </a:bodyPr>
          <a:lstStyle/>
          <a:p>
            <a:r>
              <a:rPr lang="es-AR" sz="2800" dirty="0" smtClean="0"/>
              <a:t>Fichas de acero de 25 a 40 cm de longitud.</a:t>
            </a:r>
            <a:endParaRPr lang="es-AR" sz="2800" dirty="0"/>
          </a:p>
        </p:txBody>
      </p:sp>
    </p:spTree>
  </p:cSld>
  <p:clrMapOvr>
    <a:masterClrMapping/>
  </p:clrMapOvr>
  <p:transition spd="slow">
    <p:blinds/>
    <p:sndAc>
      <p:stSnd>
        <p:snd r:embed="rId2" name="type.wav" builtIn="1"/>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Por lo general de latón, de 280 a 450 gramos, previstas de una punta cambiable de acero de aleación, resiste al desgaste, y de un dispositivo para ponerles un cordón que queda centrado.</a:t>
            </a:r>
            <a:endParaRPr lang="es-AR" dirty="0"/>
          </a:p>
        </p:txBody>
      </p:sp>
      <p:sp>
        <p:nvSpPr>
          <p:cNvPr id="3" name="2 Título"/>
          <p:cNvSpPr>
            <a:spLocks noGrp="1"/>
          </p:cNvSpPr>
          <p:nvPr>
            <p:ph type="title"/>
          </p:nvPr>
        </p:nvSpPr>
        <p:spPr/>
        <p:txBody>
          <a:bodyPr/>
          <a:lstStyle/>
          <a:p>
            <a:r>
              <a:rPr lang="es-AR" dirty="0" smtClean="0"/>
              <a:t>P</a:t>
            </a:r>
            <a:r>
              <a:rPr lang="es-AR" dirty="0" smtClean="0"/>
              <a:t>lomadas</a:t>
            </a:r>
            <a:endParaRPr lang="es-AR" dirty="0"/>
          </a:p>
        </p:txBody>
      </p:sp>
      <p:pic>
        <p:nvPicPr>
          <p:cNvPr id="25602" name="Picture 2" descr="http://t2.gstatic.com/images?q=tbn:ANd9GcQYRB8GfQxk31ni0csuRSo6IiqSlQ89BP8jYrT6jbYzbnNK_e-vYw"/>
          <p:cNvPicPr>
            <a:picLocks noChangeAspect="1" noChangeArrowheads="1"/>
          </p:cNvPicPr>
          <p:nvPr/>
        </p:nvPicPr>
        <p:blipFill>
          <a:blip r:embed="rId3"/>
          <a:srcRect/>
          <a:stretch>
            <a:fillRect/>
          </a:stretch>
        </p:blipFill>
        <p:spPr bwMode="auto">
          <a:xfrm>
            <a:off x="5143504" y="3786190"/>
            <a:ext cx="3071834" cy="3014147"/>
          </a:xfrm>
          <a:prstGeom prst="rect">
            <a:avLst/>
          </a:prstGeom>
          <a:noFill/>
        </p:spPr>
      </p:pic>
      <p:pic>
        <p:nvPicPr>
          <p:cNvPr id="25604" name="Picture 4" descr="http://t0.gstatic.com/images?q=tbn:ANd9GcS4prSP-lX2Ab3qR_98Np_ZZj-KNmyPIQKCO7op0Ops5U5eh_WPXg"/>
          <p:cNvPicPr>
            <a:picLocks noChangeAspect="1" noChangeArrowheads="1"/>
          </p:cNvPicPr>
          <p:nvPr/>
        </p:nvPicPr>
        <p:blipFill>
          <a:blip r:embed="rId4"/>
          <a:srcRect/>
          <a:stretch>
            <a:fillRect/>
          </a:stretch>
        </p:blipFill>
        <p:spPr bwMode="auto">
          <a:xfrm>
            <a:off x="785786" y="4000504"/>
            <a:ext cx="3714776" cy="2653413"/>
          </a:xfrm>
          <a:prstGeom prst="rect">
            <a:avLst/>
          </a:prstGeom>
          <a:noFill/>
        </p:spPr>
      </p:pic>
    </p:spTree>
  </p:cSld>
  <p:clrMapOvr>
    <a:masterClrMapping/>
  </p:clrMapOvr>
  <p:transition spd="slow">
    <p:randomBar/>
    <p:sndAc>
      <p:stSnd>
        <p:snd r:embed="rId2" name="push.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28736"/>
            <a:ext cx="8229600" cy="4578555"/>
          </a:xfrm>
        </p:spPr>
        <p:txBody>
          <a:bodyPr/>
          <a:lstStyle/>
          <a:p>
            <a:r>
              <a:rPr lang="es-AR" dirty="0" smtClean="0"/>
              <a:t>Es la diferencia entre dos medidas de la misma magnitud: distancia, ángulo o desnivel.</a:t>
            </a:r>
            <a:endParaRPr lang="es-AR" dirty="0"/>
          </a:p>
        </p:txBody>
      </p:sp>
      <p:sp>
        <p:nvSpPr>
          <p:cNvPr id="3" name="2 Título"/>
          <p:cNvSpPr>
            <a:spLocks noGrp="1"/>
          </p:cNvSpPr>
          <p:nvPr>
            <p:ph type="title"/>
          </p:nvPr>
        </p:nvSpPr>
        <p:spPr/>
        <p:txBody>
          <a:bodyPr>
            <a:normAutofit/>
          </a:bodyPr>
          <a:lstStyle/>
          <a:p>
            <a:r>
              <a:rPr lang="es-AR" dirty="0" smtClean="0"/>
              <a:t>DISCREPANCIA.</a:t>
            </a:r>
            <a:endParaRPr lang="es-AR" dirty="0"/>
          </a:p>
        </p:txBody>
      </p:sp>
      <p:sp>
        <p:nvSpPr>
          <p:cNvPr id="19458" name="AutoShape 2" descr="data:image/jpeg;base64,/9j/4AAQSkZJRgABAQAAAQABAAD/2wCEAAkGBhQSERUUExMUFRUWGBcaGBgYGBgaGRgYFBcYGBcaGBUXGyYeGhwjGhgYHy8gJCcpLCwsFx8xNTAqNSYrLCkBCQoKDgwOGg8PGiwkHyQsLSksLCwsLCwsLCwsLCwsLCwpLCwsLCwsLCwsLCwpKSwsLCwpLCwsKSwsLCwpLCwsLP/AABEIAMIBAwMBIgACEQEDEQH/xAAbAAABBQEBAAAAAAAAAAAAAAAEAAMFBgcCAf/EAEEQAAECAwUFBgQEBQQCAgMAAAECEQADIQQFEjFBUWFxgZEGEyKhsfAyUsHRI0Lh8RQVYnKCFjOSslOiwtIHJET/xAAaAQACAwEBAAAAAAAAAAAAAAABAgADBAUG/8QALhEAAgIBAwEFCAMBAQAAAAAAAAECEQMSITEEEzJBUXEiYYGRobHR8AXB4UIj/9oADAMBAAIRAxEAPwDaJcp3JJzMOGQNp6w0bQEIJOhMVG9+1CsTAsIZJsFluK0D8x6x5/GIGp2RRZl+leVMmYlnGrGLXZ5aJkgLcpBFdWUCAX21HN4ZxrkCdkvLmBWUdEQxY5QCfCXBq/EQ+0IxjwKjyYsAV9vHUD27CEFagDgBI4iAQaXb5YNVGHP41NHJD5RWbPb5ZVinKIOZIBZySfQwSm/pKpwTMBSEPhJfCdhw5gtWGoFk1MnyxXEc2zj1M5O1XX3tgay22QpQSgHxOsEJLEjOsNWpKwsKSpOFShTapwD5B2/pgBJROFWRptEDqtKEu6j4SxrkTk8RZvcTFIErECkqxMMgxLkZFyN/xDbFYlOqZOKlEKDKCVOCo5kUNFORAIXhVtl1Lqpn+0Nm8pTPjNd/pFSkLUqd4FFLpA8Q8SgxdwRtAfQRE3nImJUlgSFORheoD1CWyzakQhpFntcsuyifCTnoG/TrAqb1k/OrrFV7KFbTCVOO6mZV0Rhff8UVkzVpAdQY/Sin5031gAZqqLfKVktXWHlWpCQ5KgBqd9Io1y28SVpSoOZiVKq7JwhRAIdzk7bxxjvtBeC1S0nEErzOpUapUaFglwW3CCQt4vKSfznrHpvOSPznrGY/xCmFaEU5R4u3qyLwLJujUP4+Ua4lQ3/NZPzq6xmgvFa6FRJy6bKtHC5y3IxV4H6OIZBpvc083tJ+dXWPP5pJ+dXWM9sVhXMQtXegBCcRzzOJkk6Hw55VECWW2kzEoK2HzMaHTfm3WDQDSze0j51dY9/msj/yK6xmF7LCZhQhWLCWKn+KgyAyYhWuzKBjb1DI8v1gMFmsfzSR86usdyrbJVlMV1jJVXiqniPvhCk3koOcXN+GyIgajZkWZJyUo/5R2bKNqqb4z3s72nUCyjSNFlTcQ97HgDIGkzDhz2+sKOZOXX1MexCA1spLL5Yi/B4oV8TpZWrB4a0xV0zFHFX6jZF8t/8AtH+5UZrftmAJUMvekPGVAY/dpllwtVSUgFNQHLElNC0ahY7IlEsSwaAZ5Z6xjt0S1zCyEFamcM2QzLcxF8slrnygjwzFMKjCoj0pyhpuwItFisxlowu7Etwej74IiOsd9oWz+E79uTV3xIYh71itjniukVntJaFpUWWpmoAKNRyd7/SLMVhwNsQV9WRSEKwgMoqKiXJYkUGrl/8A1iIDKcqYCMz8Qd6fE+vSPL2tKCRQhYSl3PxDCGdh8Qy4NrBNus4WnwoCCkkNiBxEZuDUHPd0MB39dCpQSoihSCoD8q3Ypo7UbjVoYgNLtZoxO4B6AHYOEaPLtgmyQooGBXd8C6wFU0YxQ7skSlSFFSkBYUh3U3gAcsGcqcs24bHi0/zWQmQBLUgK8LAAtiSuWWZnU30hWRIkLXIlSPGlCDMYmtCQC6qjVq12RB9n0S5s+aSGOPElj8pU9RoSUmmwGAZUmYVkHHjUGUncrC5dyU+A6hgwL0aJnstYcM6eDoSBtbFkdN0QIBeFmWmaVmWUsBjZgCkYXIrV8tXLch0WIrVLUoKMzCVJCWwhCR4HUSSk43OruNYs/aEyhJWSQ/GpdgQK7KRUzfyEhDD8VIYlwwOAAMBRwrPenSjI9tyBF1yMNqnnE4VLmqCagjHgVkUh6EdN8UuU4WEhId2Dtnlm4GdKmLX2YtSpk6YVti7pTUamBLaPkBnFLtUopTLUVpOIaOSgCgxUplQDQRFuQmbwWF2dKwqX3iVtqJzEUxj5WAYilDqqHp96mZLTLKUsAkBSh46AgDHmX9u1a9NVMwYlpUQr4VqxaGuEuyt9C1Moc/iFKAALsGDdILASFntwQTR61BwqGe8EGOLXOK8Id2DJO0P8J4b4j8Ob0bPdxh2VaEj4qpOj1DbNhhX7i/HKL9mZ3Z1kKBOn0h4W4d5iZRpoH84amzSCDmnOmoOv3G2GxaU4sWjMzA/WGi7Gcez9lhku3MhaPEyy50yUTxLPltaGULSyUsAQc9S5Gu5vOB5ywMJL5KbhiPp9Iak2glWrU9YNlapyqh2dN09mGEmrnKPFl97eUMzLSySNurvARQ0GTAkgYSTQclEsADrp5wJNtdABkHrtOtYbQgljRi2bav8AlzannD86zkjEcNFVY1IKU/lyA/UQ6JRIdngpS0gZEkPpk7e9sbPYFVXuJ8qRkPZplT5aUsAVoDf5ARrl15KO0k9TC3YUKQfD19TCjyQfD19TCiDAl4q/CV/cqM0veYQVM9c+saTef+0f7lRmN8p8Wfl+sAFBXY20pl2kFRCQUqDqLAPvNMxF4l3yjvCnEnCA+MrThOIlgN4jL5oAT4fPiN5gwB6gOKOQ9K8c2ekNYUmTVst3/wCzMwqcYl1BzFWYiEO0k1gO8UwqK5REJSErSGIJLV0cZkPA5YOQXiKgaWWCX2nmhYPeFx9my5mLKe06ZklL5+EK2OQSPNLxRrPLSCAoNnt5fSH7LPT3agp64Tkc0hbVfaYLaJpZOT50orFHGN1P+eoNTrrnAl9zUzGYBuQYlvCG/KNOMNqtvdyUqBSCS4FXeWpVWOmUQxtSpi3Up3OpqYgyV7Bcy7ld3jCSEjVtr/aIm2zVY8Ndw3ltIukgy1yjLPhG766c4hptkwzAtLFPiILVGE4UkEfMkgxWp7Nou7KpKLObgmzJUxOCcVAk4kAqZJDF2BYhwAeWcWC6b0e1qSS2IKUSfC5OL6piJs6pykqVLSpTEOycTUUapb+kCIe8LZOlFRxLQrCl2dL+JWY/yMGLbW4ckIp0i637bUqlBQS5UFpAwl8w1HpUaxSp8pZdkLZ88JDPWtN8R4vmac5q32Yi8FXZYbRaioSkqmMHNQwfKqiK7t0SVvYq0oKsN+GyqUycS1JIZTsMVK66ZRDSbSELClIxBJyehrANpxpmLCwQQopU4IYihB3iO7JKVMLAEj3rE2S3Cot8FmvztcbVJTLwpQlIBAA1G7TM0EAWCQyApJGIKeh02eT844kdnyQClT/NsSNtHJO4B90SN33KpLhSZhAJYhCwFJ00d9GIpCOSfBHja5GL1sSmC8ICSAxxBnL6PyfdEcqzHXC3ECnWLfe90KQZSB3i0klSiEqUEFqB2JzPTnEDeN3LoZcmapgyvCo+LaGTkIClfAHBntzTpcs4JyQZS/zBiqWRkpJDvvGo4Q32muA2aY6C8pfilrFabH2iBZlhtJ//AJ5muUtX2iduSROXLVZ7TKmdytyFFJBkr0UnEzjaOPNuAW2qZBS5YVLHiZXdlqtmovpsho2YywATrtOdYftspMleErBwUdNQQ5JY7/rDdqtKVs2YNXg2NBVIMumwS1SXWgqKicJDsGDVrt3HSISZYpiFPhBBKk1ZiwLmu7WHbDehT4Egkk+u5sucT8iUkJHfkuoE4QwUysyH+ENrvhLkpFlQcPeQMixlawA7sSDoGAY7g5FYFtRKThBBAJyDBwz8REmp7OtJCsUtYUEzK/M5BAHxABO0fRWm3SlKCicQoHwnJlYtN6TFqM1Ex2IsbT5RNalX/HxfQxqFxqdBjNOytuQqaSkk4Jc1WRy7sgeZjR+zk4Kl0iEQTKTTr6woVnLp5n1MKIEFt6fwzTUxnt53eVZJ6JeNJWl5Z/uVFctl3qf4FHmr/wC0B35kKfNsKhKV4Pyv8LMwcwTZrQZLOFJCmw0oSRQtlSkTq7vUQQZZYgg5602wHed0qUhIEs+Cvw1LJIAcCtW6RIrfdhukDTZxn4MDrKSMTtQkHUnKvkY4m3fMKVBswpvh1BGcH2OR3ZSMBbAxOEs4L7KGpg4EbBX3ygyW+zJdkB4+8AfMMTiGbPpTIZ7xA1pudeaGDkYwFEsMfhId68Mnyi1d7uhm0+LDn4VBQ5HjscRI7AZTL6xIUjETXEA75E1zA1UYVhkALZXJW2CL5Wu0zUoQMVSEgCp2n3sidt/ZcIAKSymqK4HarapruaGcG40iyE4wluASpACgpSwRud8tRF+k2STMs6Rg8DBTVxOBnSrtFAu+5Js1ZSlOWrhurtF5myxKCErAUyAOjAtlFcYNcmjJKMktI9dMhEkEJThdR47nqTQMKwz2iu8WmzlgMSSCHCVFnGIVcN9o4MxW0J2knEXckprpWC7vtSVIUHDB8WlNvBtd0OUU3uzNb0uRaFgn4UgFkoTVRKkp8IDHMjKJawXzNs1nwoTLQokKIYEl6EqwsApmo7MNIHvLtQgYgjxHJzqH2bHrFQn3msLKgrPoeURwdGnB2cXeVfv4D50tRUpU0Ala1F3zx1JPN2jpeHusAo2TaxFT73xgAjpDcq36F3r5GMjxzbsv1wjsSl3qXLp3mEFgC1AQKg9fPfEqm0TPhE8PtOTRNXVJR/Cd0FYkTEkqNGUVipqHoeYYRTrrGGcELANSGOT5ezDNsrxYFmtR2onpkuYSQi0JIehUWccA7HmYYKZ7/wC9L1rifyFYCnS+5JBwg4EKBw1cjxDEXIaopD9xT5S1fiS0LKnFQSNCODAEQTHxaoIKp2QmgqJoQ7NsO+BbdOtMtBUpYAY0OZpUhifNotMhMqWPDKk5k/DVzvd90QHbCeFIJASAQAWoPiejnM/SDGUb3BpICTMTOImrGBGFILn4lAMpXAmObzkoLmWWUA5FWI/aFclrlmTgWgEpJAOxy9WrrB9svVKEklADpINC9AwLkDOKnKWrY2whHRuMdmpZSF2lIBwjDocBVmrDrSg4w9Y0m0zsIVq6iSSxBzrt2bt0d9gJqQiYkrwlRFNrA5aaxYLLdMpExSkzE+IZANi20fY++NDlRjSsEvjs0BJwyypTswNfE9GIGv1iC/0paMKR3aqEk0ORbdui5rtH4SmVirSjFJBFC3WBUWwjMq3eI84qlm07MDQF2U7PTZXfFSSHlKSM81LQPR40fs3ZSiWxin2S8VE/Ept5MXm6JjohseXWI1QrPLITzPqYUOyzTr6wotsANMmlKC3zKivWm+lg5JPX6GJ63+GWdKmKfMmlTlQIL04bYJCRldojqgciR94IR2kH5kHkR9REEFU6w2qdTOK3KKCWhPaGXsUOQ+8OovaScz5H7RVET3j0T395QnaRCWw2uSrVHQD1EM2qyomoUmXgClAgGhZ9aRWhaWOhiZuEviWdAw5/p6w8GpOkRukHXfdcmzJaWnxH4ln4lc9BuFIbtrHIKHD9Yan2jxboLsloChnG5KjPdjV0yiglga6kAekN9qkn+HUoEgoIIIzqcJ5V8olkgRxawFIUKMz1ypWsVy3LIOmjPbLdFqmjE5AO1wTy+8M3tZZ1llFS5n+68vCHqKKL+QbeYt/8/syKGfLpsJP/AFBih9ub476ccJdCQyc8vzFjqT5AQkIK7Nkpyqir2u1knPWGZS8UC2uZWHLuTiLOBmSS7AAEk0BOQixsp9xJfypYwlvjGJPByK7Kj0hm2XYqWAVEPU9SBE+u+AU4ZbnnhCRlmqgDbmr1ipxVaJ4l4wyqOMRGWL8xch+XlFDn4+BY40tzq47/AFymT+UkOK8KVoY6VP8AxcW1T+cc/wCnZksktiA1TXmRnHlnl4lNs027BxekZpZIzdxOx0EYxxuXL/BLX9bF4yPCEEN4ta/0hRAqK0ge6J81BBCRgOeE1ObZnfsgS+7uWUkkjChYQDSpUVFSqaA0/aJIrVKkYVB+5KkkpaqKYSz7/OCnCqs5EozbexPItOIAkEOAWOYfaIg+01sSZZQCCXD1qOOyD7qmFUtBO8F9AnJ+TCKdf95KXMU58OlNkUYMDcnJ8J7CNuL0sBRMKFgpodf2hy3WtSgASAHcgBngNNpLu1BB02clUvFqKFt+sdCMIy38RHkaVLg6um0GWsHNJzH1B3RZ5tqUoApZSVVeuY27xtinSZg8oufZJzIW+F0qBGIFlA0UKfmFDvrlSEklTYYvwJawSV90VqcuoB+G0656x0oHZEvMvFK0d2hOGWCw2qAq5G1yXENACObmSlLZhladMHsUquUX25R4IqNjABEXO7D4Yv6eNMRnUrLr6wo6linX1hRqQoJbUAyy4Bqc4plvLKZgBpyi4W9X4RP9RjPb3thJbZ94pzZNKIOLm0ofecDrnQIm0+/OEVgnfHPlNvkIYZtIcRO9IBXNj1E18tno0KmyWGpm+/fGLRdIaQD8xJ5Cg9IpqJlYu6UhMtCdiU7NlfOOj0SuViTexF3nNyHzFvfKJGxqSlI0gOfdsxSi6WAAI+Z3L5ZBmh7+BU2R6H7R1ykMmXkAIYk24rUEpq9IY/lSs2J5QrLa0y1DfudhwEVyaRbFN8IrE8hK8KhUO4YZp3tStOcV687HQqfkYtfaVKe/Kkl0zElWxiFAKHoYri1hawku1X4AeUY5zaex6n+O6bC+llPIre/qqKbP+PcKQ9KUUlwBUNXYYYYvxh9CFbRGmjgPm0Ey5pIY0GbM1frziS7LS8VpTwUf/UxDhzq8TXZSk99iVfaKcy/85ejFbvkvHdAPTdENeM8rWMP5aD+85dM+Qg+0WnAgq4AcePvKGLmshUSqjJfM5rUPEeQITHChFrc6PSrs4Szv0Xr+/wBg98yR/CqQPypB5pIJJ41POPZtn7yS/wD5ZJH+QS49T0ien3fiQpNPEkjJ8wRmOMRVzhSrDLIZ5b8XlqP/AMac4eKaW/mVYpNK35/dEVdyyJI2TJTj+6V4VeQEVq8pmEE0J5RcZkrBKJDYJU3GnN8MxiRsZlt/jFP7SS8Dp2KpwzHk0dfpJ+zJCdZHU1P4fj6P6EXJmR7LYKz8JoobjqPKBEqjpa4sWxhYbKUAItVyIMuxTJ6ifjQEJ2uSknyW39h2xSRMqw20i6ptyJlllSkugd4FFxRMuXLwILipJ/EWaZqMF1VPgKbTtFi7OhUySqYfid8P9AGY2trx3QZjcQ5YQmWlOE/CAxb7Q7NTLUykEAk1S7Vz8INW3adI5M2pNuIzt88nFinV0bz6Rd7oPgil2JISXKjXaQRF2upTopF/Tijks06+sKFLy6+sKNYAC8FfhK/uVGZXvOGP3tjSbzP4Sv7lRlt8F1n2Ix9QrEkDlb5N7EemaxrAUonPKHkBx8VOfpGTQBBffuPr700h2Uv989c4ElyCNR70hxCmPEQrQ4+maX4P94sH+psqZN6RXsb9NOUczF7/AHlF+DK8b2FaLXZ+07pKgHSCxO/NvPzjv/V+4nkYgrDeQRLwmW4Lqo2b4edEvD/81kDM4eIV6gER3IS1RUhCTV2xzdKhQ6NVjtir3ha5s0koSogDTQal8gYLt9ol4cRmSwk5eJyeAFTCu62IKFBCSXDkmjgVZI+pivLFS38jThyvGnXiAItZUlmUAkLbF8XjUFbNKD7ZQHMJ4ZgPvDa8YkbHJ8Sic2yoWDwMuSlBZ8suGcYprSz0/wDD5VljPFL1/op4BhwONnv0h602bDMUGLO4ffXPKG1J2EjkCI3xkmjg5sUscnFoeQlR0Aiz9ibOkLmKJFEgB9SS5b/jFQRiNH8lRdOylnUqWRq+eVGDPzPnFHUTSxtsSEHJ0E3za8awkVCWYaFSvhf15RIWWcUICKEJGZGblyeZrEfZrIRM8Q+F3J1WrOuwAt1gvFHPhG1Z0+plHTHFDhfclZNsBFfsB5xGdnpmHvpYyTNURTRWWm6Gy+o84FTLaatiQ4BpTdpwiSikY1HZo9t6GlzJeiVtplmmrbCIqXaNLolq3lB4oqPI+UWqXLJVMS5OIAh6nEH15RC2+y45U1OrBaeKM+qXjVia0WvB7+jGnvqi/wDpJ/Ff5ZUF1bcG8yfrHJRHqoQrGg5zPZUoOH9/eLh2blBUxLgKCkkEEUoHyGWTRUpbjOLV2ZmYlV0TCzXssi5LPYUhCjLOJhVDH8mTb8JLcCmH7egKGZFQxo4IOdSNukCWiWVJcHxJql8nGYbQEODSOpKgoA1rtFRujFHHTNNV7XiGXTalKOFTBQzADBto3HyyjQLlHgjPrNKcghwoZHTgdx95RoFxKdGzdGmCoTJT3QRKFOvrCj2Vl19Y8iwpIm+FtIV/cqMovYELd4128ZYMpT7VRnN52cYj6fpGfKLVle70DIHR91Y6lKdqNyy98olU2cNvbL9X8o8mSUkZedD1jLpsiiA98l6Gukey5itCGO16fXnB0qSkfkB3hJ+hH1huY25tQwFOUHsxtLGhaACz+zHqiCPWsL+GQWepPTMnXjDxkBhhRx5cvrEWKmHQzyglBhlwaqiS22h8xANpPOD5oDEMRqRpUDTLSI20GO1h7iKWqZHzWSk8xEzdVoKhT5aM2jacogbev4RvJ6MPrEn2eV488h7ziT4Y0eQ/+LHfNkchz0PrDlrluQrPbx0pHQu3CTNUglJNSVVD7A1cxXKPJ04lJw5ja219gjDl3Op0Gd4MmsDtktk42y9DEZMtwy7pJG8/p9Yct15kpKFsCGYdR+sAoW+fWBhhd6kb+s/lc11jdL0T+4ptoSlYV3YFKsadGjQOzyfwRNVLSnEAph8qSe7B4qdXACKbZbs76ZLSaJqVnYhNVnp5tFyvK8QlSJIoSHIH5QzJTyFOUYP5C5zj08OXu/ckZMfVZJQcpvb0St/BDIG9td7nfCqOO2PFhwMo4KgaF6e6RqSpUUtjgOnXUDkTAy27xObEKB6g/SHQKUamfsQPapzbaEH2YTJ3bDF7ntonplrSXDEgPsr+sG2u1nvUyiUoT4WASE43LVLeLxRGWvCsod2Ctm394krzs2OWiY7GWSksQ9WH0H/IxS3HXp87Xo62/sntJal4frKl2g7MIStQSCljnRt1OEQIupYUwOz20afexCkIW9FAPTUGtdIol6Du0zSlNQc9EglI1y+IAR1OnmsmJTfx9Vz9TDkjpk0K6DZpU1PfYpuEhwEgpDbQSyuFYfuu3JQSo1zoNOUViQuDkTCGYQ7a8RUvIsq+0Cg+GQpWvxp6szxK2K3iYgL+E6pOh2ZexFdk2OYqSJ8uqQ+MChQQWNNU1BffzjyTedWBb0MWrFjmtgOckXu7JwJFffL3nGg3MfBGJ3Leyu8AehfKnCojZuzk0qlViuWPRwHXqDJRp19Y8hSTTr6x5CUADvFP4R4qjPL1lVOVY0a2j8M8TFEvEAPR+vvSM+QKIMS07T1bjmDD4lgANiBO8Cmpc88mjuZKJKgk1zbLoSznnWB5BV04f9sz0ipJDxS8DqYhhm42KUVeT7o4TZ60CmPXKuzWsOTnLOw5Af8AqBnHKltR/POHLkjv4QKkvoHZ3Of29nxSnNSOZJev33ARwZp/feOUNTJxOfl7YwQjcxX4i0/0g9DX/tEfPygiWk/xA8XxJUAG/pLPzDxzaUVIjo4+6jDPvMhrcKo4epMSF0ZKO5vMQLeqGUncBBd0kYVAgvT1gT7rGh3kS868pq0BCpjoYBgkOcJDOfeUDrUwbPlHaEAHLfU9KQ428Npn9457ZvSIC9bJ4iss6qdPr9oDlRP3zLHdOC7ERD3XYzNmpQKOanYkVUeQcxepqMNT8DNOPtUi3dnpIlSTNXRwVE7EIyH+Sw/BG+K1KvdU2eZhOanG4DIdInO29rwSO6RSiSobEAgJTyDee2KRZZ2FTu2/7iOd0EXklLqJf9cen79i7O1FLGvA0iWvEnEMmfp79tHIJ5CvutYCu20hcsMxO40pXKCSvJ35ft9I1yVMaLuKY+V899N/6QxNlOFCuXVhShO0CPFTa6nfsbpujtKy3T3+0I1YQSesGUk0NQM2apDuKuM4lrEglKpaiSCPCS1MyMuO7KKqucRImjWXM8ioNrvidlTGUCNCDno7VB3ExTPFqjS58PVFjbjzwOhRVZZifzSyFDg/ip1iuLsZm2WcQKrOe3BWnOLHJnhNrAPwz01/yH3HnHEq7jKl4NhWCNoxqq3BjFvTZEnKK8akvjz9U/mZssaq/Db5GTBTUMGWEYjmeEGWmzJlzpiJhZLkpLEja1NorAEu2hBOFLjfryjZJPwKY0nbL92Vt6UrCGLEEBsiT+2cQXau7kyLR4KIXUD5Ts+o3GCOzkudaFhQSAlIZ6sCdlandA/a+2pJRLQcWBSsS/mUWGmxm2aDKGwxcNiZZKbtHNxqAmpOj1jeOyywZNIw3spdgWrEonC+Q14nZ7pG29kh+GWDDThFmQqQdZvh5n1MKFZh4eZ9TCioYbtx/DPExn16YQrI5+9Yv94L/CLbVRm96WkhRoOLF6eXlGfIQbRNIUQDyB9+zHK7Sailcxu+zesMfxRaoFevrtbSOFzsR0/ypkGzitRLIx8xxRbZ/wAU/aG5M7Z+7831hKJ0SzcfrT3rHAUciBVvLY3vOHLqHpTnwhgDXyjghyabPbGsdpLanrSE/CINR7JsSsVKKZWbUBYFnqCx3QNOkgAmu79oKsyiSpx+U5NtGpygK0S3NDh4feNuHumPN3gO8pGIJVhUKB3oMzrHt22cDxA0NNtQQeWUdW/xIAJJbzqdWjq67OxLNl6V+kNNXF0LB1JByMqtuyj1LNTpHik6NWOBMD5nz9I550Bu8gTLU+wcmIgrslYRLlrnryL/APFNT/yUw4JO2ArXIdKnJ8m6CALwvhSZQkpPhzPlT3vinPCWXH2UXy9/QeGNpPM+F9zm87aZpmrNcQOflEBLO0RLSJoWhQyOEnbWIlIrnHQhBQiox4Rz223bLD2YnkLKalLEscnoH6RYsQ+wp7zirdnf9wk5Aep+0WVE45Ao21z0inL3jRj7oQlWbGu7Ic9IRWlTt74wOtYAOFlPmRR2yAerPnwGyEieh2cJ40yGwb6c4rLCHvKUAqePnlhY4oLH0ESku1BCO8qfC+mZER17jxJdqhaSx+ZNPMQNOtP4csD5Q/EAZxbjg5NEySqJLWu0GZZETkl1yFAHawI8vg6GOu1d+zZa5a5ZSZc6WFBxqMw4rkU9YC7NT04pkhZGGakjPIgHT+0npBciyCdYVSpn+5Z1qS+yrA8BTpGJx7DMvJNr4S3XykqB34fD6r/Co3hbhNUVrSxLPhyoGyJeBZNlQVJS5dSkjkTWFMJSSFDIseW+GTOrkaZR2NmjCy1352iQgdzZvCGZShR9MKfqrptirl1GoYeTR33SUisSdx2ALOIhk6D6losUaQLJbsvda8TqxJSzgPVVKUBoI2TsilpLHOKPctjOQA8/Vsup4RolyJ8GTUjLqm+8qL5whHuuz2zjw8z6mFHchAw9fUx7EsrA7x/2j/cYze+KqzAA37BWp2t+kaNeZ/CV/cqMvvmbUgCKpIeKBZlqrQPRn0DBvv5wyJhbM/X0jkDKh2DP2Y7B1bY+VIUuQ7IW40fd6/tHaqD4shrUtxMDmcBq/v1juUcQ1YGgfbnTXSAMdodRqXaO1JJetISWFBHK5oHvXrACPWYkYqvSnUQBaJ5xGC5Tu52H088o4VY8RJjdg3iY83eGEgLA5g+XvlHl3zwldfhNPtD86yhCFNmWA5wHKs7Fs1aD3pFjK0FzJujnk/1hZ5Z+9Y7vCxLlK8STUYgRXwnI7WyzgdE5s8z798I5slR0Iuzycump9t5mIG1Jc1iXtKiVUFB6nIcYirUalobp1bci/rpaIxwrw3fr/gIZTGBymrCDNRDElNaHiTGtnLJy5JBCHdgT/wBYkFqTkK1an1h2xhCkJwKSFCmEqAfYz5e8oZnSzVIYMathpnTERibm0Ym7bNii4pWeWidkAHTkH8tIPsi7OsgTlTUaYklAGVHBSTXN8j1gOUMNaOK6HKuoY8NY8nzkqqwLu+zypyEQjCO0cqzykS0yVTZqiX8RSwCciSBtPrFctK6VSw3F26tBU8h6Q1IshnTUSg/iNWDlhnThHRxx0QMk5Wxi6yVTUlA+AglR0/fKLBOtAE8qB8M5ACm+YeE/Qw7OsyZKFJQnCh/DvfadTv3RGWUd53iNUlx0f1bpGXPG6l8P34mzpNMm1Lw3+XP0GVXS9CIYmdnwcqRZ7OkLSFbRDVpSADs9TsEbcdSipGHNF48koeTKbaLvwlgCSefSJ27JwloS4Y7Mj0h2yynWVMHqNwYOftyge2zfFio7Zt9MoClU6Eq42XW47xBI0jRbpW6Yxe4lqcOTGxXAPBC5mSCCJOXX1MKFJy6+phRmLhmZZe8lqH9Soza/7mUFGnrGo2OYAC5HxH1jm2WOVM+LD5QGrCnRiK7OQcurV83yhdyGq/vjGpWjsbJUXChAyuw0v50j16wmkfWZwgJoO7fmftHq5YGScNNST6mNJ/0VLd8aXOccK7DS/nHWJpDrRm2INmW5+2gdiTt3k+gjTv8AQMrRSeseo7CSx+dJ5xNIdaM9sqlYhqajbp76QUbIoVFTroOsXxPYlALhaRBCuyaFAAqS2zQ8dsX45aVuUZPadozG8poKPCWLjL75GI+xAhTq8SdU1D8xUco2K0djJKk4SAGq+r+VOsRyuwMrRSYE5NvYMElyVE9qDLlKlSZQTj+IqVjegAoRUABgDQRCTHSHOyNLPYaWR8aY9V2Fl08SaRnnFs2dPlhjlqfh9zMJXTe33gC3WYBWIk8NejRrw7DSvmTHB7ASTmUnnFmNaTPlnr3MY/hVLCmBFDnASbvUciTG6o7CygzKQGy3Q2f/AMfSncKSNz06RJSbYEopcmN2ezTBmW6+mcS9ltBSGNS2wAUyzjT0dgpeqkx2vsDJOakwmkftDNe8Jrhrw03b8qxwULUrDLQVqL+EbAH2aARp/wDoeWzYktDkjsWlBxImBJqKbDmD7ppDRST3A5WtjGpsxjUFJcgggggjMEaQfcMo94GJCl0S2Rfadn6Rplt7AS5qytS0OTVvpyj1PYCWGZYBFQQcmjRPJapFKVFI7Q3OuVKfCoUdwoFLt8oyJrmTEf2Ul/HMKU/HiWSHAQMOJhk5dhxo2Y1G1dlO8RgVNSQc6B4ZsXYlEoEImAA7C2fCKMqeSDj5lmOXZyUipWWWAkowgOXQ3xYS7lR3kgAH5C2/m1MELVhDfinIeES5ZUiv5XPXKLwjsoPD+JQaYi1Mi2T1MNWnsbLWkp7wMpnrmxeo4wmKMlBpve2/n+OfUbqdMpqUfL7f4ZtbA0xIQAEBc0HwYSUysKyHc4gQfioS5ejQ5d1kCggLlp8S0hLjxKIWMSsWYTh8DZOaVBMXpXYBFPxXYMHUaDYNg3RJ2XspLCcJW6Ro5bbk7ZwsMUlDS5b+fz/P7yUy9xVLmuUqwKKEgqwYvCAz945SAGSSAkuGy3xo13WfBLA3D0rCs1lQjIvvJzgjvk7R1iyMadkQJJNOZ9TCjyR8PX1MKHIdTZQc0HSOe5T8o6CFCiBPe6GwdI87lPyjoI9hRCHndDYOkdCUnYOghQohBGUnYOgjzuk7B0EKFEILuk7B0ELuU7B0EKFEIelA2CF3Q2DpChRCCEobB0jkyU7B0EewoATzuU/KOghd0Ng6QoUQB4ZKflHQQhJT8o6CPYUEh73Q2DpC7obB0hQoBD0yU/KOgj0SxsHSFCiMKODJT8o6CEJKflHQQoUEAu5T8o6CEZKflHQQoUQh6mUlsh0EcmQn5R0EKFAC+Bdyn5R0EOSpY2DpChQRTuYgNkIa7obB0hQohAlCaQoUKIQ//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1026" name="Picture 2" descr="C:\Documents and Settings\BlueDeep\Escritorio\Discrepancias Catastrales.JPG"/>
          <p:cNvPicPr>
            <a:picLocks noChangeAspect="1" noChangeArrowheads="1"/>
          </p:cNvPicPr>
          <p:nvPr/>
        </p:nvPicPr>
        <p:blipFill>
          <a:blip r:embed="rId3"/>
          <a:srcRect/>
          <a:stretch>
            <a:fillRect/>
          </a:stretch>
        </p:blipFill>
        <p:spPr bwMode="auto">
          <a:xfrm>
            <a:off x="857224" y="3000372"/>
            <a:ext cx="7358113" cy="3414720"/>
          </a:xfrm>
          <a:prstGeom prst="rect">
            <a:avLst/>
          </a:prstGeom>
          <a:noFill/>
        </p:spPr>
      </p:pic>
    </p:spTree>
  </p:cSld>
  <p:clrMapOvr>
    <a:masterClrMapping/>
  </p:clrMapOvr>
  <p:transition spd="slow">
    <p:wheel spokes="1"/>
    <p:sndAc>
      <p:stSnd>
        <p:snd r:embed="rId2" name="chimes.wav" builtIn="1"/>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Para medir la distancia entre dos puntos del terreno, previamente se materializan los extremos de la línea.</a:t>
            </a:r>
          </a:p>
          <a:p>
            <a:endParaRPr lang="es-AR" dirty="0" smtClean="0"/>
          </a:p>
          <a:p>
            <a:r>
              <a:rPr lang="es-AR" dirty="0" smtClean="0"/>
              <a:t>La medida exige dos operadores:</a:t>
            </a:r>
          </a:p>
          <a:p>
            <a:r>
              <a:rPr lang="es-AR" dirty="0" smtClean="0"/>
              <a:t>El zaguero o cadenero de tras y el delantero o cadenero delantero.</a:t>
            </a:r>
          </a:p>
          <a:p>
            <a:endParaRPr lang="es-AR" dirty="0" smtClean="0"/>
          </a:p>
        </p:txBody>
      </p:sp>
      <p:sp>
        <p:nvSpPr>
          <p:cNvPr id="3" name="2 Título"/>
          <p:cNvSpPr>
            <a:spLocks noGrp="1"/>
          </p:cNvSpPr>
          <p:nvPr>
            <p:ph type="title"/>
          </p:nvPr>
        </p:nvSpPr>
        <p:spPr/>
        <p:txBody>
          <a:bodyPr>
            <a:normAutofit/>
          </a:bodyPr>
          <a:lstStyle/>
          <a:p>
            <a:pPr algn="ctr"/>
            <a:r>
              <a:rPr lang="es-AR" sz="2400" dirty="0" smtClean="0"/>
              <a:t>MEDIDAS DE DISTANCIAS SOBRE TERRENOS HORIZONTALES.</a:t>
            </a:r>
            <a:endParaRPr lang="es-AR" sz="2400" dirty="0"/>
          </a:p>
        </p:txBody>
      </p:sp>
    </p:spTree>
  </p:cSld>
  <p:clrMapOvr>
    <a:masterClrMapping/>
  </p:clrMapOvr>
  <p:transition spd="slow">
    <p:strips dir="ld"/>
    <p:sndAc>
      <p:stSnd>
        <p:snd r:embed="rId2" name="laser.wav" builtIn="1"/>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El zaguero contara las fichas y entregara al delantero 10 de ellas; tomara la cinta colocando la marca cero en coincidencia con el eje de la ficha inicial, mientras el delantero tomando el otro extremo de la cinta se encaminara en la dirección de la línea por medio y atenderá las indicaciones del zaguero para que la cinta quede alineada.</a:t>
            </a:r>
            <a:endParaRPr lang="es-AR" dirty="0"/>
          </a:p>
        </p:txBody>
      </p:sp>
      <p:sp>
        <p:nvSpPr>
          <p:cNvPr id="3" name="2 Título"/>
          <p:cNvSpPr>
            <a:spLocks noGrp="1"/>
          </p:cNvSpPr>
          <p:nvPr>
            <p:ph type="title"/>
          </p:nvPr>
        </p:nvSpPr>
        <p:spPr/>
        <p:txBody>
          <a:bodyPr>
            <a:normAutofit fontScale="90000"/>
          </a:bodyPr>
          <a:lstStyle/>
          <a:p>
            <a:pPr algn="ctr"/>
            <a:r>
              <a:rPr lang="es-AR" dirty="0" smtClean="0"/>
              <a:t>La operación se realiza  en la forma siguiente:</a:t>
            </a:r>
            <a:endParaRPr lang="es-AR" dirty="0"/>
          </a:p>
        </p:txBody>
      </p:sp>
    </p:spTree>
  </p:cSld>
  <p:clrMapOvr>
    <a:masterClrMapping/>
  </p:clrMapOvr>
  <p:transition spd="slow">
    <p:circle/>
    <p:sndAc>
      <p:stSnd>
        <p:snd r:embed="rId2" name="hammer.wav" builtIn="1"/>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Cuando la pendiente del terreno es muy variable, se emplea el método llamado de escalones, presentándose los dos casos siguientes:</a:t>
            </a:r>
          </a:p>
          <a:p>
            <a:endParaRPr lang="es-AR" dirty="0" smtClean="0"/>
          </a:p>
          <a:p>
            <a:r>
              <a:rPr lang="es-AR" dirty="0" smtClean="0"/>
              <a:t>Terreno descendente.</a:t>
            </a:r>
          </a:p>
          <a:p>
            <a:endParaRPr lang="es-AR" dirty="0" smtClean="0"/>
          </a:p>
          <a:p>
            <a:r>
              <a:rPr lang="es-AR" dirty="0" smtClean="0"/>
              <a:t>Terreno ascendente.</a:t>
            </a:r>
          </a:p>
          <a:p>
            <a:endParaRPr lang="es-AR" dirty="0"/>
          </a:p>
        </p:txBody>
      </p:sp>
      <p:sp>
        <p:nvSpPr>
          <p:cNvPr id="3" name="2 Título"/>
          <p:cNvSpPr>
            <a:spLocks noGrp="1"/>
          </p:cNvSpPr>
          <p:nvPr>
            <p:ph type="title"/>
          </p:nvPr>
        </p:nvSpPr>
        <p:spPr/>
        <p:txBody>
          <a:bodyPr>
            <a:normAutofit fontScale="90000"/>
          </a:bodyPr>
          <a:lstStyle/>
          <a:p>
            <a:pPr algn="ctr"/>
            <a:r>
              <a:rPr lang="es-AR" dirty="0" smtClean="0"/>
              <a:t>Medidas de distancias sobre terrenos inclinados.</a:t>
            </a:r>
            <a:endParaRPr lang="es-AR" dirty="0"/>
          </a:p>
        </p:txBody>
      </p:sp>
    </p:spTree>
  </p:cSld>
  <p:clrMapOvr>
    <a:masterClrMapping/>
  </p:clrMapOvr>
  <p:transition spd="slow">
    <p:newsflash/>
    <p:sndAc>
      <p:stSnd>
        <p:snd r:embed="rId2" name="voltage.wav" builtIn="1"/>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Fernando Chávez Magaña.</a:t>
            </a:r>
          </a:p>
          <a:p>
            <a:r>
              <a:rPr lang="es-AR" dirty="0" smtClean="0"/>
              <a:t>Alexis Rafael Claustro.</a:t>
            </a:r>
          </a:p>
          <a:p>
            <a:r>
              <a:rPr lang="es-AR" dirty="0" smtClean="0"/>
              <a:t>Gibaran Magaña Flores.</a:t>
            </a:r>
          </a:p>
          <a:p>
            <a:r>
              <a:rPr lang="es-AR" dirty="0" smtClean="0"/>
              <a:t>Alejandro Dueñas.</a:t>
            </a:r>
          </a:p>
          <a:p>
            <a:endParaRPr lang="es-AR" dirty="0" smtClean="0"/>
          </a:p>
          <a:p>
            <a:endParaRPr lang="es-AR" dirty="0"/>
          </a:p>
        </p:txBody>
      </p:sp>
      <p:sp>
        <p:nvSpPr>
          <p:cNvPr id="3" name="2 Título"/>
          <p:cNvSpPr>
            <a:spLocks noGrp="1"/>
          </p:cNvSpPr>
          <p:nvPr>
            <p:ph type="title"/>
          </p:nvPr>
        </p:nvSpPr>
        <p:spPr>
          <a:xfrm>
            <a:off x="428596" y="357166"/>
            <a:ext cx="8229600" cy="1143000"/>
          </a:xfrm>
        </p:spPr>
        <p:txBody>
          <a:bodyPr/>
          <a:lstStyle/>
          <a:p>
            <a:r>
              <a:rPr lang="es-AR" dirty="0" smtClean="0"/>
              <a:t>INTEGRANTES:</a:t>
            </a:r>
            <a:endParaRPr lang="es-AR" dirty="0"/>
          </a:p>
        </p:txBody>
      </p:sp>
    </p:spTree>
  </p:cSld>
  <p:clrMapOvr>
    <a:masterClrMapping/>
  </p:clrMapOvr>
  <p:transition spd="slow">
    <p:comb/>
    <p:sndAc>
      <p:stSnd>
        <p:snd r:embed="rId2" name="explode.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El valor mas probable de una magnitud medida varias veces, en idénticas condiciones, es el promedio de las medidas tomadas o media aritmética..</a:t>
            </a:r>
          </a:p>
          <a:p>
            <a:endParaRPr lang="es-AR" dirty="0" smtClean="0"/>
          </a:p>
          <a:p>
            <a:r>
              <a:rPr lang="es-AR" dirty="0" smtClean="0"/>
              <a:t>Esto se aplica tanto a ángulo como a distancia y desnivel.</a:t>
            </a:r>
            <a:endParaRPr lang="es-AR" dirty="0"/>
          </a:p>
        </p:txBody>
      </p:sp>
      <p:sp>
        <p:nvSpPr>
          <p:cNvPr id="3" name="2 Título"/>
          <p:cNvSpPr>
            <a:spLocks noGrp="1"/>
          </p:cNvSpPr>
          <p:nvPr>
            <p:ph type="title"/>
          </p:nvPr>
        </p:nvSpPr>
        <p:spPr/>
        <p:txBody>
          <a:bodyPr/>
          <a:lstStyle/>
          <a:p>
            <a:r>
              <a:rPr lang="es-AR" dirty="0" smtClean="0"/>
              <a:t>VALOR MAS PROBABLE.</a:t>
            </a:r>
            <a:endParaRPr lang="es-AR" dirty="0"/>
          </a:p>
        </p:txBody>
      </p:sp>
      <p:pic>
        <p:nvPicPr>
          <p:cNvPr id="2050" name="Picture 2" descr="http://www.scielo.org.mx/img/revistas/rmbiodiv/v82n3/a10f1.jpg"/>
          <p:cNvPicPr>
            <a:picLocks noChangeAspect="1" noChangeArrowheads="1"/>
          </p:cNvPicPr>
          <p:nvPr/>
        </p:nvPicPr>
        <p:blipFill>
          <a:blip r:embed="rId3"/>
          <a:srcRect/>
          <a:stretch>
            <a:fillRect/>
          </a:stretch>
        </p:blipFill>
        <p:spPr bwMode="auto">
          <a:xfrm>
            <a:off x="5000628" y="4143380"/>
            <a:ext cx="3429000" cy="2714620"/>
          </a:xfrm>
          <a:prstGeom prst="rect">
            <a:avLst/>
          </a:prstGeom>
          <a:noFill/>
        </p:spPr>
      </p:pic>
    </p:spTree>
  </p:cSld>
  <p:clrMapOvr>
    <a:masterClrMapping/>
  </p:clrMapOvr>
  <p:transition spd="slow">
    <p:strips dir="rd"/>
    <p:sndAc>
      <p:stSnd>
        <p:snd r:embed="rId2" name="coin.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81328"/>
            <a:ext cx="8229600" cy="2733489"/>
          </a:xfrm>
        </p:spPr>
        <p:txBody>
          <a:bodyPr>
            <a:normAutofit fontScale="92500" lnSpcReduction="10000"/>
          </a:bodyPr>
          <a:lstStyle/>
          <a:p>
            <a:r>
              <a:rPr lang="es-AR" dirty="0" smtClean="0"/>
              <a:t>En todo trabajo de topografía, se debe de buscar siempre le manera de comprobar las medidas y los cálculos ejecutados.</a:t>
            </a:r>
          </a:p>
          <a:p>
            <a:endParaRPr lang="es-AR" dirty="0" smtClean="0"/>
          </a:p>
          <a:p>
            <a:r>
              <a:rPr lang="es-AR" dirty="0" smtClean="0"/>
              <a:t>Esto tiene por objeto descubrir equivocaciones y errores, y determinar el grado de precisión obtenida.</a:t>
            </a:r>
            <a:endParaRPr lang="es-AR" dirty="0"/>
          </a:p>
        </p:txBody>
      </p:sp>
      <p:sp>
        <p:nvSpPr>
          <p:cNvPr id="3" name="2 Título"/>
          <p:cNvSpPr>
            <a:spLocks noGrp="1"/>
          </p:cNvSpPr>
          <p:nvPr>
            <p:ph type="title"/>
          </p:nvPr>
        </p:nvSpPr>
        <p:spPr/>
        <p:txBody>
          <a:bodyPr/>
          <a:lstStyle/>
          <a:p>
            <a:r>
              <a:rPr lang="es-AR" dirty="0" smtClean="0"/>
              <a:t>COMPROVACIONES.</a:t>
            </a:r>
            <a:endParaRPr lang="es-AR" dirty="0"/>
          </a:p>
        </p:txBody>
      </p:sp>
    </p:spTree>
  </p:cSld>
  <p:clrMapOvr>
    <a:masterClrMapping/>
  </p:clrMapOvr>
  <p:transition spd="slow">
    <p:dissolve/>
    <p:sndAc>
      <p:stSnd>
        <p:snd r:embed="rId2" name="hammer.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571612"/>
            <a:ext cx="8229600" cy="1785950"/>
          </a:xfrm>
        </p:spPr>
        <p:txBody>
          <a:bodyPr/>
          <a:lstStyle/>
          <a:p>
            <a:r>
              <a:rPr lang="es-AR" dirty="0" smtClean="0"/>
              <a:t>Se entiende por tolerancia el error máximo admisible en la medida de ángulos, distancias y desniveles.</a:t>
            </a:r>
          </a:p>
          <a:p>
            <a:endParaRPr lang="es-AR" dirty="0"/>
          </a:p>
        </p:txBody>
      </p:sp>
      <p:sp>
        <p:nvSpPr>
          <p:cNvPr id="3" name="2 Título"/>
          <p:cNvSpPr>
            <a:spLocks noGrp="1"/>
          </p:cNvSpPr>
          <p:nvPr>
            <p:ph type="title"/>
          </p:nvPr>
        </p:nvSpPr>
        <p:spPr/>
        <p:txBody>
          <a:bodyPr>
            <a:normAutofit/>
          </a:bodyPr>
          <a:lstStyle/>
          <a:p>
            <a:r>
              <a:rPr lang="es-AR" dirty="0" smtClean="0"/>
              <a:t>TOLERANCIA.</a:t>
            </a:r>
            <a:endParaRPr lang="es-AR" dirty="0"/>
          </a:p>
        </p:txBody>
      </p:sp>
    </p:spTree>
  </p:cSld>
  <p:clrMapOvr>
    <a:masterClrMapping/>
  </p:clrMapOvr>
  <p:transition spd="slow">
    <p:cover dir="d"/>
    <p:sndAc>
      <p:stSnd>
        <p:snd r:embed="rId2" name="suction.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143380"/>
            <a:ext cx="8229600" cy="1863911"/>
          </a:xfrm>
        </p:spPr>
        <p:txBody>
          <a:bodyPr/>
          <a:lstStyle/>
          <a:p>
            <a:r>
              <a:rPr lang="es-AR" dirty="0" smtClean="0"/>
              <a:t>Conjunto de trabajos efectuados para tomar en el campo los datos geométricos necesarios que permiten construir una figura semejante de un terreno sobre un plano horizontal.</a:t>
            </a:r>
            <a:endParaRPr lang="es-AR" dirty="0"/>
          </a:p>
        </p:txBody>
      </p:sp>
      <p:sp>
        <p:nvSpPr>
          <p:cNvPr id="2" name="1 Título"/>
          <p:cNvSpPr>
            <a:spLocks noGrp="1"/>
          </p:cNvSpPr>
          <p:nvPr>
            <p:ph type="title"/>
          </p:nvPr>
        </p:nvSpPr>
        <p:spPr/>
        <p:txBody>
          <a:bodyPr>
            <a:normAutofit fontScale="90000"/>
          </a:bodyPr>
          <a:lstStyle/>
          <a:p>
            <a:r>
              <a:rPr lang="es-AR" dirty="0" smtClean="0"/>
              <a:t>PLANIMETRIA:</a:t>
            </a:r>
            <a:br>
              <a:rPr lang="es-AR" dirty="0" smtClean="0"/>
            </a:br>
            <a:endParaRPr lang="es-AR" dirty="0"/>
          </a:p>
        </p:txBody>
      </p:sp>
      <p:pic>
        <p:nvPicPr>
          <p:cNvPr id="13314" name="Picture 2" descr="http://t1.gstatic.com/images?q=tbn:ANd9GcRghlqg0LMSjKkZruGYHTEyLzcitKN5u8v-qBT_KZ8x7RTpVIMY"/>
          <p:cNvPicPr>
            <a:picLocks noChangeAspect="1" noChangeArrowheads="1"/>
          </p:cNvPicPr>
          <p:nvPr/>
        </p:nvPicPr>
        <p:blipFill>
          <a:blip r:embed="rId3"/>
          <a:srcRect/>
          <a:stretch>
            <a:fillRect/>
          </a:stretch>
        </p:blipFill>
        <p:spPr bwMode="auto">
          <a:xfrm>
            <a:off x="500034" y="1000108"/>
            <a:ext cx="3357586" cy="2928148"/>
          </a:xfrm>
          <a:prstGeom prst="rect">
            <a:avLst/>
          </a:prstGeom>
          <a:noFill/>
        </p:spPr>
      </p:pic>
      <p:pic>
        <p:nvPicPr>
          <p:cNvPr id="13316" name="Picture 4" descr="http://t2.gstatic.com/images?q=tbn:ANd9GcQMMBh5lm1sTFkURbnT4zI3kCimIlnLPJb3iVtdMHqw9-IZ65Gl5g"/>
          <p:cNvPicPr>
            <a:picLocks noChangeAspect="1" noChangeArrowheads="1"/>
          </p:cNvPicPr>
          <p:nvPr/>
        </p:nvPicPr>
        <p:blipFill>
          <a:blip r:embed="rId4"/>
          <a:srcRect/>
          <a:stretch>
            <a:fillRect/>
          </a:stretch>
        </p:blipFill>
        <p:spPr bwMode="auto">
          <a:xfrm>
            <a:off x="4714876" y="1142984"/>
            <a:ext cx="3483096" cy="2786082"/>
          </a:xfrm>
          <a:prstGeom prst="rect">
            <a:avLst/>
          </a:prstGeom>
          <a:noFill/>
        </p:spPr>
      </p:pic>
      <p:sp>
        <p:nvSpPr>
          <p:cNvPr id="8" name="7 Flecha derecha"/>
          <p:cNvSpPr/>
          <p:nvPr/>
        </p:nvSpPr>
        <p:spPr>
          <a:xfrm>
            <a:off x="3929058" y="2500306"/>
            <a:ext cx="64294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ransition spd="slow">
    <p:wheel spokes="8"/>
    <p:sndAc>
      <p:stSnd>
        <p:snd r:embed="rId2" name="wind.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500174"/>
            <a:ext cx="8229600" cy="2143140"/>
          </a:xfrm>
        </p:spPr>
        <p:txBody>
          <a:bodyPr/>
          <a:lstStyle/>
          <a:p>
            <a:r>
              <a:rPr lang="es-AR" dirty="0" smtClean="0"/>
              <a:t>Con cinta exclusivamente.</a:t>
            </a:r>
          </a:p>
          <a:p>
            <a:r>
              <a:rPr lang="es-AR" sz="2000" dirty="0" smtClean="0"/>
              <a:t>Por medio de poligonales, determinando las longitudes de los lados y los ángulos que éstos entre sí.</a:t>
            </a:r>
          </a:p>
          <a:p>
            <a:r>
              <a:rPr lang="es-AR" sz="2000" dirty="0" smtClean="0"/>
              <a:t>Por triangulación, cubriendo la zona que se va a levantar, con redes de triángulos ligados entre sí. </a:t>
            </a:r>
            <a:endParaRPr lang="es-AR" sz="2000" dirty="0"/>
          </a:p>
        </p:txBody>
      </p:sp>
      <p:sp>
        <p:nvSpPr>
          <p:cNvPr id="3" name="2 Título"/>
          <p:cNvSpPr>
            <a:spLocks noGrp="1"/>
          </p:cNvSpPr>
          <p:nvPr>
            <p:ph type="title"/>
          </p:nvPr>
        </p:nvSpPr>
        <p:spPr/>
        <p:txBody>
          <a:bodyPr>
            <a:normAutofit/>
          </a:bodyPr>
          <a:lstStyle/>
          <a:p>
            <a:r>
              <a:rPr lang="es-AR" sz="2400" dirty="0" smtClean="0"/>
              <a:t>LEVANTAMIENTOS PLANIMETRICOS.</a:t>
            </a:r>
            <a:br>
              <a:rPr lang="es-AR" sz="2400" dirty="0" smtClean="0"/>
            </a:br>
            <a:endParaRPr lang="es-AR" sz="2400" dirty="0"/>
          </a:p>
        </p:txBody>
      </p:sp>
      <p:pic>
        <p:nvPicPr>
          <p:cNvPr id="5122" name="Picture 2" descr="http://ries.universia.net/index.php/ries/article/viewFile/84/camacho/421"/>
          <p:cNvPicPr>
            <a:picLocks noChangeAspect="1" noChangeArrowheads="1"/>
          </p:cNvPicPr>
          <p:nvPr/>
        </p:nvPicPr>
        <p:blipFill>
          <a:blip r:embed="rId3"/>
          <a:srcRect/>
          <a:stretch>
            <a:fillRect/>
          </a:stretch>
        </p:blipFill>
        <p:spPr bwMode="auto">
          <a:xfrm>
            <a:off x="4929190" y="3571876"/>
            <a:ext cx="4000528" cy="2928958"/>
          </a:xfrm>
          <a:prstGeom prst="rect">
            <a:avLst/>
          </a:prstGeom>
          <a:noFill/>
        </p:spPr>
      </p:pic>
      <p:pic>
        <p:nvPicPr>
          <p:cNvPr id="5124" name="Picture 4" descr="http://t2.gstatic.com/images?q=tbn:ANd9GcQ95pT-mVbgRpqg73ls2Zm1R2Plx4qr_Db_oXklaRz7rpf91aU"/>
          <p:cNvPicPr>
            <a:picLocks noChangeAspect="1" noChangeArrowheads="1"/>
          </p:cNvPicPr>
          <p:nvPr/>
        </p:nvPicPr>
        <p:blipFill>
          <a:blip r:embed="rId4"/>
          <a:srcRect/>
          <a:stretch>
            <a:fillRect/>
          </a:stretch>
        </p:blipFill>
        <p:spPr bwMode="auto">
          <a:xfrm>
            <a:off x="500034" y="3643314"/>
            <a:ext cx="3571900" cy="3000396"/>
          </a:xfrm>
          <a:prstGeom prst="rect">
            <a:avLst/>
          </a:prstGeom>
          <a:noFill/>
        </p:spPr>
      </p:pic>
    </p:spTree>
  </p:cSld>
  <p:clrMapOvr>
    <a:masterClrMapping/>
  </p:clrMapOvr>
  <p:transition spd="slow">
    <p:newsflash/>
    <p:sndAc>
      <p:stSnd>
        <p:snd r:embed="rId2" name="type.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3786190"/>
            <a:ext cx="8229600" cy="2221101"/>
          </a:xfrm>
        </p:spPr>
        <p:txBody>
          <a:bodyPr/>
          <a:lstStyle/>
          <a:p>
            <a:r>
              <a:rPr lang="es-AR" dirty="0" smtClean="0"/>
              <a:t>Levantamientos con brújula y cinta.</a:t>
            </a:r>
          </a:p>
          <a:p>
            <a:r>
              <a:rPr lang="es-AR" dirty="0" smtClean="0"/>
              <a:t>Levantamientos con transito y cinta.</a:t>
            </a:r>
          </a:p>
          <a:p>
            <a:r>
              <a:rPr lang="es-AR" dirty="0" smtClean="0"/>
              <a:t>Levantamiento con transito y estadía.</a:t>
            </a:r>
          </a:p>
          <a:p>
            <a:r>
              <a:rPr lang="es-AR" dirty="0" smtClean="0"/>
              <a:t>Levantamiento con plancheta.</a:t>
            </a:r>
          </a:p>
          <a:p>
            <a:endParaRPr lang="es-AR" dirty="0"/>
          </a:p>
        </p:txBody>
      </p:sp>
      <p:sp>
        <p:nvSpPr>
          <p:cNvPr id="3" name="2 Título"/>
          <p:cNvSpPr>
            <a:spLocks noGrp="1"/>
          </p:cNvSpPr>
          <p:nvPr>
            <p:ph type="title"/>
          </p:nvPr>
        </p:nvSpPr>
        <p:spPr>
          <a:xfrm>
            <a:off x="457200" y="274638"/>
            <a:ext cx="8229600" cy="2725734"/>
          </a:xfrm>
        </p:spPr>
        <p:txBody>
          <a:bodyPr>
            <a:noAutofit/>
          </a:bodyPr>
          <a:lstStyle/>
          <a:p>
            <a:r>
              <a:rPr lang="es-AR" sz="4800" dirty="0" smtClean="0"/>
              <a:t>Los levantamientos </a:t>
            </a:r>
            <a:r>
              <a:rPr lang="es-AR" sz="4800" dirty="0" err="1" smtClean="0"/>
              <a:t>planimetricos</a:t>
            </a:r>
            <a:r>
              <a:rPr lang="es-AR" sz="4800" dirty="0" smtClean="0"/>
              <a:t> por medio de poligonales, se clasifican como sigue:</a:t>
            </a:r>
            <a:endParaRPr lang="es-AR" sz="4800" dirty="0"/>
          </a:p>
        </p:txBody>
      </p:sp>
    </p:spTree>
  </p:cSld>
  <p:clrMapOvr>
    <a:masterClrMapping/>
  </p:clrMapOvr>
  <p:transition spd="slow">
    <p:circle/>
    <p:sndAc>
      <p:stSnd>
        <p:snd r:embed="rId2" name="click.wav" builtIn="1"/>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5961571"/>
            <a:ext cx="8229600" cy="45719"/>
          </a:xfrm>
        </p:spPr>
        <p:txBody>
          <a:bodyPr>
            <a:normAutofit fontScale="25000" lnSpcReduction="20000"/>
          </a:bodyPr>
          <a:lstStyle/>
          <a:p>
            <a:endParaRPr lang="es-AR" dirty="0"/>
          </a:p>
        </p:txBody>
      </p:sp>
      <p:sp>
        <p:nvSpPr>
          <p:cNvPr id="3" name="2 Título"/>
          <p:cNvSpPr>
            <a:spLocks noGrp="1"/>
          </p:cNvSpPr>
          <p:nvPr>
            <p:ph type="title"/>
          </p:nvPr>
        </p:nvSpPr>
        <p:spPr/>
        <p:txBody>
          <a:bodyPr>
            <a:normAutofit fontScale="90000"/>
          </a:bodyPr>
          <a:lstStyle/>
          <a:p>
            <a:r>
              <a:rPr lang="es-AR" dirty="0" smtClean="0"/>
              <a:t>Levantamiento con brújula y cinta.</a:t>
            </a:r>
            <a:endParaRPr lang="es-AR" dirty="0"/>
          </a:p>
        </p:txBody>
      </p:sp>
      <p:pic>
        <p:nvPicPr>
          <p:cNvPr id="16386" name="Picture 2" descr="http://t3.gstatic.com/images?q=tbn:ANd9GcTcTtGzT7wC7F_VYOl1hFXCyFwD1Gljb3K1UV206N8gSgPAN7Ky"/>
          <p:cNvPicPr>
            <a:picLocks noChangeAspect="1" noChangeArrowheads="1"/>
          </p:cNvPicPr>
          <p:nvPr/>
        </p:nvPicPr>
        <p:blipFill>
          <a:blip r:embed="rId3"/>
          <a:srcRect/>
          <a:stretch>
            <a:fillRect/>
          </a:stretch>
        </p:blipFill>
        <p:spPr bwMode="auto">
          <a:xfrm>
            <a:off x="428596" y="1500174"/>
            <a:ext cx="3814934" cy="2857520"/>
          </a:xfrm>
          <a:prstGeom prst="rect">
            <a:avLst/>
          </a:prstGeom>
          <a:noFill/>
        </p:spPr>
      </p:pic>
      <p:pic>
        <p:nvPicPr>
          <p:cNvPr id="16388" name="Picture 4" descr="http://t0.gstatic.com/images?q=tbn:ANd9GcTi8ao3JySNuNrq990kehFt2mrysVeK_1tm7m4BNYfg6DAjXrKA"/>
          <p:cNvPicPr>
            <a:picLocks noChangeAspect="1" noChangeArrowheads="1"/>
          </p:cNvPicPr>
          <p:nvPr/>
        </p:nvPicPr>
        <p:blipFill>
          <a:blip r:embed="rId4"/>
          <a:srcRect/>
          <a:stretch>
            <a:fillRect/>
          </a:stretch>
        </p:blipFill>
        <p:spPr bwMode="auto">
          <a:xfrm>
            <a:off x="5072066" y="1357298"/>
            <a:ext cx="3143272" cy="3157304"/>
          </a:xfrm>
          <a:prstGeom prst="rect">
            <a:avLst/>
          </a:prstGeom>
          <a:noFill/>
        </p:spPr>
      </p:pic>
    </p:spTree>
  </p:cSld>
  <p:clrMapOvr>
    <a:masterClrMapping/>
  </p:clrMapOvr>
  <p:transition spd="slow">
    <p:plus/>
    <p:sndAc>
      <p:stSnd>
        <p:snd r:embed="rId2" name="breeze.wav" builtIn="1"/>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280</TotalTime>
  <Words>648</Words>
  <Application>Microsoft Office PowerPoint</Application>
  <PresentationFormat>Presentación en pantalla (4:3)</PresentationFormat>
  <Paragraphs>60</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Concurrencia</vt:lpstr>
      <vt:lpstr>TOPOGRAFIA GENERAL </vt:lpstr>
      <vt:lpstr>DISCREPANCIA.</vt:lpstr>
      <vt:lpstr>VALOR MAS PROBABLE.</vt:lpstr>
      <vt:lpstr>COMPROVACIONES.</vt:lpstr>
      <vt:lpstr>TOLERANCIA.</vt:lpstr>
      <vt:lpstr>PLANIMETRIA: </vt:lpstr>
      <vt:lpstr>LEVANTAMIENTOS PLANIMETRICOS. </vt:lpstr>
      <vt:lpstr>Los levantamientos planimetricos por medio de poligonales, se clasifican como sigue:</vt:lpstr>
      <vt:lpstr>Levantamiento con brújula y cinta.</vt:lpstr>
      <vt:lpstr> LEVANTAMIENTO CON TRANCITO Y CINTA.</vt:lpstr>
      <vt:lpstr>LEVANTAMIENTO CON TRANCITO Y ESTADIA.</vt:lpstr>
      <vt:lpstr>LEVANTAMIENTO CON PLANCHETA</vt:lpstr>
      <vt:lpstr>MEDIDA DIRECTA DE DISTANCIAS.</vt:lpstr>
      <vt:lpstr>MEDIDAS CON CINTA.</vt:lpstr>
      <vt:lpstr>Cinta de lona.</vt:lpstr>
      <vt:lpstr>Cinta de metal invar.</vt:lpstr>
      <vt:lpstr>Balizas de metal, madera y fibra de vidrio.</vt:lpstr>
      <vt:lpstr>Fichas de acero de 25 a 40 cm de longitud.</vt:lpstr>
      <vt:lpstr>Plomadas</vt:lpstr>
      <vt:lpstr>MEDIDAS DE DISTANCIAS SOBRE TERRENOS HORIZONTALES.</vt:lpstr>
      <vt:lpstr>La operación se realiza  en la forma siguiente:</vt:lpstr>
      <vt:lpstr>Medidas de distancias sobre terrenos inclinados.</vt:lpstr>
      <vt:lpstr>INTEGRANTES:</vt:lpstr>
    </vt:vector>
  </TitlesOfParts>
  <Company>SystemNet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TOPOGRAFIA GENERAL </dc:title>
  <dc:creator>BlueDeep</dc:creator>
  <cp:lastModifiedBy>BlueDeep</cp:lastModifiedBy>
  <cp:revision>30</cp:revision>
  <dcterms:created xsi:type="dcterms:W3CDTF">2012-08-29T16:14:22Z</dcterms:created>
  <dcterms:modified xsi:type="dcterms:W3CDTF">2012-08-30T18:51:23Z</dcterms:modified>
</cp:coreProperties>
</file>